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7" r:id="rId2"/>
    <p:sldId id="258" r:id="rId3"/>
    <p:sldId id="259" r:id="rId4"/>
    <p:sldId id="260" r:id="rId5"/>
    <p:sldId id="291" r:id="rId6"/>
    <p:sldId id="292" r:id="rId7"/>
    <p:sldId id="261" r:id="rId8"/>
    <p:sldId id="282" r:id="rId9"/>
    <p:sldId id="290" r:id="rId10"/>
    <p:sldId id="262" r:id="rId11"/>
    <p:sldId id="263" r:id="rId12"/>
    <p:sldId id="264" r:id="rId13"/>
    <p:sldId id="283" r:id="rId14"/>
    <p:sldId id="265" r:id="rId15"/>
    <p:sldId id="268" r:id="rId16"/>
    <p:sldId id="270" r:id="rId17"/>
    <p:sldId id="271" r:id="rId18"/>
    <p:sldId id="267" r:id="rId19"/>
    <p:sldId id="279" r:id="rId20"/>
    <p:sldId id="272" r:id="rId21"/>
    <p:sldId id="273" r:id="rId22"/>
    <p:sldId id="284" r:id="rId23"/>
    <p:sldId id="285" r:id="rId24"/>
    <p:sldId id="286" r:id="rId25"/>
    <p:sldId id="276" r:id="rId26"/>
    <p:sldId id="266" r:id="rId27"/>
    <p:sldId id="277" r:id="rId28"/>
    <p:sldId id="275" r:id="rId29"/>
    <p:sldId id="274" r:id="rId30"/>
    <p:sldId id="287" r:id="rId31"/>
    <p:sldId id="288" r:id="rId32"/>
    <p:sldId id="289" r:id="rId33"/>
    <p:sldId id="278" r:id="rId34"/>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4660"/>
  </p:normalViewPr>
  <p:slideViewPr>
    <p:cSldViewPr>
      <p:cViewPr varScale="1">
        <p:scale>
          <a:sx n="74" d="100"/>
          <a:sy n="74" d="100"/>
        </p:scale>
        <p:origin x="498" y="6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653" name="Rectangle 2"/>
          <p:cNvSpPr>
            <a:spLocks noGrp="1" noChangeArrowheads="1"/>
          </p:cNvSpPr>
          <p:nvPr>
            <p:ph type="hdr" sz="quarter"/>
          </p:nvPr>
        </p:nvSpPr>
        <p:spPr bwMode="auto">
          <a:xfrm>
            <a:off x="2"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l">
              <a:defRPr sz="1100"/>
            </a:lvl1pPr>
          </a:lstStyle>
          <a:p>
            <a:endParaRPr lang="en-US"/>
          </a:p>
        </p:txBody>
      </p:sp>
      <p:sp>
        <p:nvSpPr>
          <p:cNvPr id="1048654" name="Rectangle 3"/>
          <p:cNvSpPr>
            <a:spLocks noGrp="1" noChangeArrowheads="1"/>
          </p:cNvSpPr>
          <p:nvPr>
            <p:ph type="dt" idx="1"/>
          </p:nvPr>
        </p:nvSpPr>
        <p:spPr bwMode="auto">
          <a:xfrm>
            <a:off x="4021139" y="1"/>
            <a:ext cx="3076575" cy="512763"/>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lvl1pPr algn="r">
              <a:defRPr sz="1100"/>
            </a:lvl1pPr>
          </a:lstStyle>
          <a:p>
            <a:endParaRPr lang="en-US"/>
          </a:p>
        </p:txBody>
      </p:sp>
      <p:sp>
        <p:nvSpPr>
          <p:cNvPr id="1048655"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ffectLst/>
        </p:spPr>
      </p:sp>
      <p:sp>
        <p:nvSpPr>
          <p:cNvPr id="1048656" name="Rectangle 5"/>
          <p:cNvSpPr>
            <a:spLocks noGrp="1" noChangeArrowheads="1"/>
          </p:cNvSpPr>
          <p:nvPr>
            <p:ph type="body" sz="quarter" idx="3"/>
          </p:nvPr>
        </p:nvSpPr>
        <p:spPr bwMode="auto">
          <a:xfrm>
            <a:off x="709614" y="4862514"/>
            <a:ext cx="5680075" cy="4605337"/>
          </a:xfrm>
          <a:prstGeom prst="rect">
            <a:avLst/>
          </a:prstGeom>
          <a:noFill/>
          <a:ln w="9525">
            <a:noFill/>
            <a:miter lim="800000"/>
            <a:headEnd/>
            <a:tailEnd/>
          </a:ln>
          <a:effectLst/>
        </p:spPr>
        <p:txBody>
          <a:bodyPr vert="horz" wrap="square" lIns="91492" tIns="45745" rIns="91492" bIns="45745"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48657" name="Rectangle 6"/>
          <p:cNvSpPr>
            <a:spLocks noGrp="1" noChangeArrowheads="1"/>
          </p:cNvSpPr>
          <p:nvPr>
            <p:ph type="ftr" sz="quarter" idx="4"/>
          </p:nvPr>
        </p:nvSpPr>
        <p:spPr bwMode="auto">
          <a:xfrm>
            <a:off x="2"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l">
              <a:defRPr sz="1100"/>
            </a:lvl1pPr>
          </a:lstStyle>
          <a:p>
            <a:endParaRPr lang="en-US"/>
          </a:p>
        </p:txBody>
      </p:sp>
      <p:sp>
        <p:nvSpPr>
          <p:cNvPr id="1048658" name="Rectangle 7"/>
          <p:cNvSpPr>
            <a:spLocks noGrp="1" noChangeArrowheads="1"/>
          </p:cNvSpPr>
          <p:nvPr>
            <p:ph type="sldNum" sz="quarter" idx="5"/>
          </p:nvPr>
        </p:nvSpPr>
        <p:spPr bwMode="auto">
          <a:xfrm>
            <a:off x="4021139" y="9720264"/>
            <a:ext cx="3076575" cy="512762"/>
          </a:xfrm>
          <a:prstGeom prst="rect">
            <a:avLst/>
          </a:prstGeom>
          <a:noFill/>
          <a:ln w="9525">
            <a:noFill/>
            <a:miter lim="800000"/>
            <a:headEnd/>
            <a:tailEnd/>
          </a:ln>
          <a:effectLst/>
        </p:spPr>
        <p:txBody>
          <a:bodyPr vert="horz" wrap="square" lIns="91492" tIns="45745" rIns="91492" bIns="45745" numCol="1" anchor="b" anchorCtr="0" compatLnSpc="1">
            <a:prstTxWarp prst="textNoShape">
              <a:avLst/>
            </a:prstTxWarp>
          </a:bodyPr>
          <a:lstStyle>
            <a:lvl1pPr algn="r">
              <a:defRPr sz="1100"/>
            </a:lvl1pPr>
          </a:lstStyle>
          <a:p>
            <a:fld id="{A9A0EA98-5831-4853-B862-C702E6EB345C}" type="slidenum">
              <a:rPr lang="en-US"/>
              <a:t>‹#›</a:t>
            </a:fld>
            <a:endParaRPr lang="en-US"/>
          </a:p>
        </p:txBody>
      </p:sp>
    </p:spTree>
    <p:extLst>
      <p:ext uri="{BB962C8B-B14F-4D97-AF65-F5344CB8AC3E}">
        <p14:creationId xmlns:p14="http://schemas.microsoft.com/office/powerpoint/2010/main" val="272414692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048581" name="Holder 2"/>
          <p:cNvSpPr>
            <a:spLocks noGrp="1"/>
          </p:cNvSpPr>
          <p:nvPr>
            <p:ph type="ctrTitle"/>
          </p:nvPr>
        </p:nvSpPr>
        <p:spPr>
          <a:xfrm>
            <a:off x="2541142" y="2115388"/>
            <a:ext cx="7109714" cy="723900"/>
          </a:xfrm>
          <a:prstGeom prst="rect">
            <a:avLst/>
          </a:prstGeom>
        </p:spPr>
        <p:txBody>
          <a:bodyPr wrap="square" lIns="0" tIns="0" rIns="0" bIns="0">
            <a:spAutoFit/>
          </a:bodyPr>
          <a:lstStyle>
            <a:lvl1pPr>
              <a:defRPr sz="4800" b="0" i="0">
                <a:solidFill>
                  <a:srgbClr val="C00000"/>
                </a:solidFill>
                <a:latin typeface="Arial Black"/>
                <a:cs typeface="Arial Black"/>
              </a:defRPr>
            </a:lvl1pPr>
          </a:lstStyle>
          <a:p>
            <a:endParaRPr/>
          </a:p>
        </p:txBody>
      </p:sp>
      <p:sp>
        <p:nvSpPr>
          <p:cNvPr id="1048582" name="Holder 3"/>
          <p:cNvSpPr>
            <a:spLocks noGrp="1"/>
          </p:cNvSpPr>
          <p:nvPr>
            <p:ph type="subTitle" idx="4"/>
          </p:nvPr>
        </p:nvSpPr>
        <p:spPr>
          <a:xfrm>
            <a:off x="2676651" y="3682110"/>
            <a:ext cx="6838696" cy="596900"/>
          </a:xfrm>
          <a:prstGeom prst="rect">
            <a:avLst/>
          </a:prstGeom>
        </p:spPr>
        <p:txBody>
          <a:bodyPr wrap="square" lIns="0" tIns="0" rIns="0" bIns="0">
            <a:spAutoFit/>
          </a:bodyPr>
          <a:lstStyle>
            <a:lvl1pPr>
              <a:defRPr sz="4000" b="0" i="0">
                <a:solidFill>
                  <a:srgbClr val="2E5496"/>
                </a:solidFill>
                <a:latin typeface="Arial Black"/>
                <a:cs typeface="Arial Black"/>
              </a:defRPr>
            </a:lvl1pPr>
          </a:lstStyle>
          <a:p>
            <a:endParaRPr/>
          </a:p>
        </p:txBody>
      </p:sp>
      <p:sp>
        <p:nvSpPr>
          <p:cNvPr id="1048583"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84"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585"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9" name="Holder 2"/>
          <p:cNvSpPr>
            <a:spLocks noGrp="1"/>
          </p:cNvSpPr>
          <p:nvPr>
            <p:ph type="title"/>
          </p:nvPr>
        </p:nvSpPr>
        <p:spPr>
          <a:xfrm>
            <a:off x="3166363" y="202133"/>
            <a:ext cx="5859272" cy="533400"/>
          </a:xfrm>
        </p:spPr>
        <p:txBody>
          <a:bodyPr lIns="0" tIns="0" rIns="0" bIns="0"/>
          <a:lstStyle>
            <a:lvl1pPr>
              <a:defRPr sz="3600" b="0" i="0">
                <a:solidFill>
                  <a:srgbClr val="2E5496"/>
                </a:solidFill>
                <a:latin typeface="Arial Black"/>
                <a:cs typeface="Arial Black"/>
              </a:defRPr>
            </a:lvl1pPr>
          </a:lstStyle>
          <a:p>
            <a:endParaRPr/>
          </a:p>
        </p:txBody>
      </p:sp>
      <p:sp>
        <p:nvSpPr>
          <p:cNvPr id="1048590" name="Holder 3"/>
          <p:cNvSpPr>
            <a:spLocks noGrp="1"/>
          </p:cNvSpPr>
          <p:nvPr>
            <p:ph type="body" idx="1"/>
          </p:nvPr>
        </p:nvSpPr>
        <p:spPr>
          <a:xfrm>
            <a:off x="396240" y="1180591"/>
            <a:ext cx="11399519" cy="304801"/>
          </a:xfrm>
        </p:spPr>
        <p:txBody>
          <a:bodyPr lIns="0" tIns="0" rIns="0" bIns="0"/>
          <a:lstStyle>
            <a:lvl1pPr>
              <a:defRPr sz="2000" b="0" i="0">
                <a:solidFill>
                  <a:schemeClr val="tx1"/>
                </a:solidFill>
                <a:latin typeface="Arial"/>
                <a:cs typeface="Arial"/>
              </a:defRPr>
            </a:lvl1pPr>
          </a:lstStyle>
          <a:p>
            <a:endParaRPr/>
          </a:p>
        </p:txBody>
      </p:sp>
      <p:sp>
        <p:nvSpPr>
          <p:cNvPr id="1048591"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92"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593"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048643" name="Holder 2"/>
          <p:cNvSpPr>
            <a:spLocks noGrp="1"/>
          </p:cNvSpPr>
          <p:nvPr>
            <p:ph type="title"/>
          </p:nvPr>
        </p:nvSpPr>
        <p:spPr>
          <a:xfrm>
            <a:off x="3166363" y="202133"/>
            <a:ext cx="5859272" cy="533400"/>
          </a:xfrm>
        </p:spPr>
        <p:txBody>
          <a:bodyPr lIns="0" tIns="0" rIns="0" bIns="0"/>
          <a:lstStyle>
            <a:lvl1pPr>
              <a:defRPr sz="3600" b="0" i="0">
                <a:solidFill>
                  <a:srgbClr val="2E5496"/>
                </a:solidFill>
                <a:latin typeface="Arial Black"/>
                <a:cs typeface="Arial Black"/>
              </a:defRPr>
            </a:lvl1pPr>
          </a:lstStyle>
          <a:p>
            <a:endParaRPr/>
          </a:p>
        </p:txBody>
      </p:sp>
      <p:sp>
        <p:nvSpPr>
          <p:cNvPr id="1048644" name="Holder 3"/>
          <p:cNvSpPr>
            <a:spLocks noGrp="1"/>
          </p:cNvSpPr>
          <p:nvPr>
            <p:ph sz="half" idx="2"/>
          </p:nvPr>
        </p:nvSpPr>
        <p:spPr>
          <a:xfrm>
            <a:off x="609600" y="1577340"/>
            <a:ext cx="5303520" cy="304800"/>
          </a:xfrm>
          <a:prstGeom prst="rect">
            <a:avLst/>
          </a:prstGeom>
        </p:spPr>
        <p:txBody>
          <a:bodyPr wrap="square" lIns="0" tIns="0" rIns="0" bIns="0">
            <a:spAutoFit/>
          </a:bodyPr>
          <a:lstStyle/>
          <a:p>
            <a:endParaRPr/>
          </a:p>
        </p:txBody>
      </p:sp>
      <p:sp>
        <p:nvSpPr>
          <p:cNvPr id="1048645" name="Holder 4"/>
          <p:cNvSpPr>
            <a:spLocks noGrp="1"/>
          </p:cNvSpPr>
          <p:nvPr>
            <p:ph sz="half" idx="3"/>
          </p:nvPr>
        </p:nvSpPr>
        <p:spPr>
          <a:xfrm>
            <a:off x="6278880" y="1577340"/>
            <a:ext cx="5303520" cy="304800"/>
          </a:xfrm>
          <a:prstGeom prst="rect">
            <a:avLst/>
          </a:prstGeom>
        </p:spPr>
        <p:txBody>
          <a:bodyPr wrap="square" lIns="0" tIns="0" rIns="0" bIns="0">
            <a:spAutoFit/>
          </a:bodyPr>
          <a:lstStyle/>
          <a:p>
            <a:endParaRPr/>
          </a:p>
        </p:txBody>
      </p:sp>
      <p:sp>
        <p:nvSpPr>
          <p:cNvPr id="1048646"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47"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648"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1048649" name="Holder 2"/>
          <p:cNvSpPr>
            <a:spLocks noGrp="1"/>
          </p:cNvSpPr>
          <p:nvPr>
            <p:ph type="title"/>
          </p:nvPr>
        </p:nvSpPr>
        <p:spPr>
          <a:xfrm>
            <a:off x="3166363" y="202133"/>
            <a:ext cx="5859272" cy="533400"/>
          </a:xfrm>
        </p:spPr>
        <p:txBody>
          <a:bodyPr lIns="0" tIns="0" rIns="0" bIns="0"/>
          <a:lstStyle>
            <a:lvl1pPr>
              <a:defRPr sz="3600" b="0" i="0">
                <a:solidFill>
                  <a:srgbClr val="2E5496"/>
                </a:solidFill>
                <a:latin typeface="Arial Black"/>
                <a:cs typeface="Arial Black"/>
              </a:defRPr>
            </a:lvl1pPr>
          </a:lstStyle>
          <a:p>
            <a:endParaRPr/>
          </a:p>
        </p:txBody>
      </p:sp>
      <p:sp>
        <p:nvSpPr>
          <p:cNvPr id="1048650"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51"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652"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48601"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02"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603"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Holder 2"/>
          <p:cNvSpPr>
            <a:spLocks noGrp="1"/>
          </p:cNvSpPr>
          <p:nvPr>
            <p:ph type="title"/>
          </p:nvPr>
        </p:nvSpPr>
        <p:spPr>
          <a:xfrm>
            <a:off x="3166363" y="202133"/>
            <a:ext cx="5859272" cy="574675"/>
          </a:xfrm>
          <a:prstGeom prst="rect">
            <a:avLst/>
          </a:prstGeom>
        </p:spPr>
        <p:txBody>
          <a:bodyPr wrap="square" lIns="0" tIns="0" rIns="0" bIns="0">
            <a:spAutoFit/>
          </a:bodyPr>
          <a:lstStyle>
            <a:lvl1pPr>
              <a:defRPr sz="3600" b="0" i="0">
                <a:solidFill>
                  <a:srgbClr val="2E5496"/>
                </a:solidFill>
                <a:latin typeface="Arial Black"/>
                <a:cs typeface="Arial Black"/>
              </a:defRPr>
            </a:lvl1pPr>
          </a:lstStyle>
          <a:p>
            <a:endParaRPr/>
          </a:p>
        </p:txBody>
      </p:sp>
      <p:sp>
        <p:nvSpPr>
          <p:cNvPr id="1048577" name="Holder 3"/>
          <p:cNvSpPr>
            <a:spLocks noGrp="1"/>
          </p:cNvSpPr>
          <p:nvPr>
            <p:ph type="body" idx="1"/>
          </p:nvPr>
        </p:nvSpPr>
        <p:spPr>
          <a:xfrm>
            <a:off x="396240" y="1180591"/>
            <a:ext cx="11399519" cy="2632710"/>
          </a:xfrm>
          <a:prstGeom prst="rect">
            <a:avLst/>
          </a:prstGeom>
        </p:spPr>
        <p:txBody>
          <a:bodyPr wrap="square" lIns="0" tIns="0" rIns="0" bIns="0">
            <a:spAutoFit/>
          </a:bodyPr>
          <a:lstStyle>
            <a:lvl1pPr>
              <a:defRPr sz="2000" b="0" i="0">
                <a:solidFill>
                  <a:schemeClr val="tx1"/>
                </a:solidFill>
                <a:latin typeface="Arial"/>
                <a:cs typeface="Arial"/>
              </a:defRPr>
            </a:lvl1pPr>
          </a:lstStyle>
          <a:p>
            <a:endParaRPr/>
          </a:p>
        </p:txBody>
      </p:sp>
      <p:sp>
        <p:nvSpPr>
          <p:cNvPr id="1048578"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1048579"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11/11/2022</a:t>
            </a:fld>
            <a:endParaRPr lang="en-US"/>
          </a:p>
        </p:txBody>
      </p:sp>
      <p:sp>
        <p:nvSpPr>
          <p:cNvPr id="1048580" name="Holder 6"/>
          <p:cNvSpPr>
            <a:spLocks noGrp="1"/>
          </p:cNvSpPr>
          <p:nvPr>
            <p:ph type="sldNum" sz="quarter" idx="7"/>
          </p:nvPr>
        </p:nvSpPr>
        <p:spPr>
          <a:xfrm>
            <a:off x="8778240" y="6377940"/>
            <a:ext cx="280416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hyperlink" Target="https://www.pngall.com/team-work-png" TargetMode="Externa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jpeg"/><Relationship Id="rId4" Type="http://schemas.openxmlformats.org/officeDocument/2006/relationships/hyperlink" Target="https://creativecommons.org/licenses/by-nc/3.0/"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xml"/><Relationship Id="rId1" Type="http://schemas.openxmlformats.org/officeDocument/2006/relationships/themeOverride" Target="../theme/themeOverride1.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5.xml"/><Relationship Id="rId1" Type="http://schemas.openxmlformats.org/officeDocument/2006/relationships/themeOverride" Target="../theme/themeOverride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586" name="object 3"/>
          <p:cNvSpPr txBox="1">
            <a:spLocks noGrp="1"/>
          </p:cNvSpPr>
          <p:nvPr>
            <p:ph type="subTitle" idx="4"/>
          </p:nvPr>
        </p:nvSpPr>
        <p:spPr>
          <a:xfrm>
            <a:off x="524645" y="2621568"/>
            <a:ext cx="11086711" cy="633507"/>
          </a:xfrm>
          <a:prstGeom prst="rect">
            <a:avLst/>
          </a:prstGeom>
        </p:spPr>
        <p:txBody>
          <a:bodyPr vert="horz" wrap="square" lIns="0" tIns="81280" rIns="0" bIns="0" rtlCol="0">
            <a:spAutoFit/>
          </a:bodyPr>
          <a:lstStyle/>
          <a:p>
            <a:pPr marL="1656714" marR="5080" indent="-1642110">
              <a:lnSpc>
                <a:spcPts val="4320"/>
              </a:lnSpc>
              <a:spcBef>
                <a:spcPts val="640"/>
              </a:spcBef>
            </a:pPr>
            <a:r>
              <a:rPr lang="en-US" dirty="0"/>
              <a:t>Netflix movies and TV </a:t>
            </a:r>
            <a:r>
              <a:rPr lang="en-US" dirty="0" smtClean="0"/>
              <a:t>show Clustering  </a:t>
            </a:r>
            <a:endParaRPr lang="zh-CN" altLang="en-US" dirty="0"/>
          </a:p>
        </p:txBody>
      </p:sp>
      <p:sp>
        <p:nvSpPr>
          <p:cNvPr id="1048587"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588" name="Title 7"/>
          <p:cNvSpPr>
            <a:spLocks noGrp="1"/>
          </p:cNvSpPr>
          <p:nvPr>
            <p:ph type="ctrTitle"/>
          </p:nvPr>
        </p:nvSpPr>
        <p:spPr>
          <a:xfrm>
            <a:off x="2209800" y="1371600"/>
            <a:ext cx="7162800" cy="1566722"/>
          </a:xfrm>
        </p:spPr>
        <p:txBody>
          <a:bodyPr/>
          <a:lstStyle/>
          <a:p>
            <a:r>
              <a:rPr lang="en-IN" dirty="0"/>
              <a:t>CAPSTONE PROJECT</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6572" y="3429000"/>
            <a:ext cx="5989256" cy="316520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9" name="Title 1048608"/>
          <p:cNvSpPr>
            <a:spLocks noGrp="1"/>
          </p:cNvSpPr>
          <p:nvPr>
            <p:ph type="title"/>
          </p:nvPr>
        </p:nvSpPr>
        <p:spPr>
          <a:xfrm>
            <a:off x="457201" y="202133"/>
            <a:ext cx="7476930" cy="533400"/>
          </a:xfrm>
        </p:spPr>
        <p:txBody>
          <a:bodyPr/>
          <a:lstStyle/>
          <a:p>
            <a:r>
              <a:rPr lang="en-US" dirty="0"/>
              <a:t>Percentage of Null values </a:t>
            </a:r>
            <a:endParaRPr lang="en-IN" dirty="0"/>
          </a:p>
        </p:txBody>
      </p:sp>
      <p:sp>
        <p:nvSpPr>
          <p:cNvPr id="1048610" name="Text Placeholder 1048609"/>
          <p:cNvSpPr>
            <a:spLocks noGrp="1"/>
          </p:cNvSpPr>
          <p:nvPr>
            <p:ph type="body" idx="1"/>
          </p:nvPr>
        </p:nvSpPr>
        <p:spPr>
          <a:xfrm>
            <a:off x="6156767" y="1180591"/>
            <a:ext cx="5638992" cy="3962400"/>
          </a:xfrm>
        </p:spPr>
        <p:txBody>
          <a:bodyPr/>
          <a:lstStyle/>
          <a:p>
            <a:r>
              <a:rPr lang="en-US" dirty="0"/>
              <a:t>The null values in director is of about 30.68%.</a:t>
            </a:r>
            <a:endParaRPr lang="en-IN" dirty="0"/>
          </a:p>
          <a:p>
            <a:r>
              <a:rPr lang="en-US" dirty="0"/>
              <a:t> </a:t>
            </a:r>
            <a:endParaRPr lang="en-IN" dirty="0"/>
          </a:p>
          <a:p>
            <a:r>
              <a:rPr lang="en-US" dirty="0"/>
              <a:t>The null </a:t>
            </a:r>
            <a:r>
              <a:rPr lang="en-US" dirty="0" err="1"/>
              <a:t>valuesin</a:t>
            </a:r>
            <a:r>
              <a:rPr lang="en-US" dirty="0"/>
              <a:t> cast is of about 9.22%.</a:t>
            </a:r>
            <a:endParaRPr lang="en-IN" dirty="0"/>
          </a:p>
          <a:p>
            <a:endParaRPr lang="en-IN" dirty="0"/>
          </a:p>
          <a:p>
            <a:r>
              <a:rPr lang="en-US" dirty="0"/>
              <a:t>The null values in country is about 6.51%.</a:t>
            </a:r>
            <a:endParaRPr lang="en-IN" dirty="0"/>
          </a:p>
          <a:p>
            <a:endParaRPr lang="en-IN" dirty="0"/>
          </a:p>
          <a:p>
            <a:r>
              <a:rPr lang="en-US" dirty="0"/>
              <a:t>The null values in </a:t>
            </a:r>
            <a:r>
              <a:rPr lang="en-US" dirty="0" err="1"/>
              <a:t>date_added</a:t>
            </a:r>
            <a:r>
              <a:rPr lang="en-US" dirty="0"/>
              <a:t> is about 0.13%.</a:t>
            </a:r>
            <a:endParaRPr lang="en-IN" dirty="0"/>
          </a:p>
          <a:p>
            <a:endParaRPr lang="en-IN" dirty="0"/>
          </a:p>
          <a:p>
            <a:r>
              <a:rPr lang="en-US" dirty="0"/>
              <a:t>The null values in rating is about 0.09%.</a:t>
            </a:r>
            <a:endParaRPr lang="en-IN" dirty="0"/>
          </a:p>
          <a:p>
            <a:endParaRPr lang="en-IN" dirty="0"/>
          </a:p>
          <a:p>
            <a:r>
              <a:rPr lang="en-US" dirty="0"/>
              <a:t>The null values are dropped for the columns of </a:t>
            </a:r>
            <a:endParaRPr lang="en-IN" dirty="0"/>
          </a:p>
          <a:p>
            <a:r>
              <a:rPr lang="en-US" dirty="0" err="1"/>
              <a:t>date_added</a:t>
            </a:r>
            <a:r>
              <a:rPr lang="en-US" dirty="0"/>
              <a:t> and rating .</a:t>
            </a:r>
            <a:endParaRPr lang="en-IN" dirty="0"/>
          </a:p>
          <a:p>
            <a:endParaRPr lang="en-IN" dirty="0"/>
          </a:p>
        </p:txBody>
      </p:sp>
      <p:pic>
        <p:nvPicPr>
          <p:cNvPr id="2" name="Picture 1"/>
          <p:cNvPicPr>
            <a:picLocks noChangeAspect="1"/>
          </p:cNvPicPr>
          <p:nvPr/>
        </p:nvPicPr>
        <p:blipFill rotWithShape="1">
          <a:blip r:embed="rId2">
            <a:lum/>
          </a:blip>
          <a:srcRect t="2137" b="3536"/>
          <a:stretch/>
        </p:blipFill>
        <p:spPr>
          <a:xfrm>
            <a:off x="152400" y="1295400"/>
            <a:ext cx="5711509" cy="506781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11" name="Title 1048610"/>
          <p:cNvSpPr>
            <a:spLocks noGrp="1"/>
          </p:cNvSpPr>
          <p:nvPr>
            <p:ph type="title"/>
          </p:nvPr>
        </p:nvSpPr>
        <p:spPr>
          <a:xfrm>
            <a:off x="762000" y="202133"/>
            <a:ext cx="9905999" cy="553998"/>
          </a:xfrm>
        </p:spPr>
        <p:txBody>
          <a:bodyPr/>
          <a:lstStyle/>
          <a:p>
            <a:r>
              <a:rPr lang="en-US" dirty="0" smtClean="0"/>
              <a:t>1.Type </a:t>
            </a:r>
            <a:r>
              <a:rPr lang="en-US" dirty="0"/>
              <a:t>of content watched  on </a:t>
            </a:r>
            <a:r>
              <a:rPr lang="en-US" dirty="0" smtClean="0"/>
              <a:t>Netflix </a:t>
            </a:r>
            <a:endParaRPr lang="en-IN" dirty="0"/>
          </a:p>
        </p:txBody>
      </p:sp>
      <p:sp>
        <p:nvSpPr>
          <p:cNvPr id="1048612" name="Text Placeholder 1048611"/>
          <p:cNvSpPr>
            <a:spLocks noGrp="1"/>
          </p:cNvSpPr>
          <p:nvPr>
            <p:ph type="body" idx="1"/>
          </p:nvPr>
        </p:nvSpPr>
        <p:spPr>
          <a:xfrm>
            <a:off x="5477256" y="1447800"/>
            <a:ext cx="6477000" cy="2590800"/>
          </a:xfrm>
        </p:spPr>
        <p:txBody>
          <a:bodyPr/>
          <a:lstStyle/>
          <a:p>
            <a:pPr marL="342900" indent="-342900">
              <a:buFont typeface="Wingdings" panose="05000000000000000000" pitchFamily="2" charset="2"/>
              <a:buChar char="q"/>
            </a:pPr>
            <a:r>
              <a:rPr lang="en-US" dirty="0"/>
              <a:t>Movie show watched on Netflix is about 69.1% .</a:t>
            </a:r>
            <a:endParaRPr lang="en-IN" dirty="0"/>
          </a:p>
          <a:p>
            <a:endParaRPr lang="en-IN" dirty="0"/>
          </a:p>
          <a:p>
            <a:pPr marL="342900" indent="-342900">
              <a:buFont typeface="Wingdings" panose="05000000000000000000" pitchFamily="2" charset="2"/>
              <a:buChar char="q"/>
            </a:pPr>
            <a:r>
              <a:rPr lang="en-US" dirty="0" err="1"/>
              <a:t>Tv</a:t>
            </a:r>
            <a:r>
              <a:rPr lang="en-US" dirty="0"/>
              <a:t> show watched on Netflix is about </a:t>
            </a:r>
            <a:endParaRPr lang="en-IN" dirty="0"/>
          </a:p>
          <a:p>
            <a:r>
              <a:rPr lang="en-US" dirty="0"/>
              <a:t>30.9%.</a:t>
            </a:r>
            <a:endParaRPr lang="en-IN" dirty="0"/>
          </a:p>
          <a:p>
            <a:endParaRPr lang="en-IN" dirty="0"/>
          </a:p>
          <a:p>
            <a:pPr marL="342900" indent="-342900">
              <a:buFont typeface="Wingdings" panose="05000000000000000000" pitchFamily="2" charset="2"/>
              <a:buChar char="q"/>
            </a:pPr>
            <a:r>
              <a:rPr lang="en-US" dirty="0"/>
              <a:t>The maximum area part is </a:t>
            </a:r>
            <a:r>
              <a:rPr lang="en-US" dirty="0" smtClean="0"/>
              <a:t>constituted </a:t>
            </a:r>
            <a:r>
              <a:rPr lang="en-US" dirty="0"/>
              <a:t>of blue part with highest number of movie show at Netflix .   </a:t>
            </a:r>
            <a:endParaRPr lang="en-IN" dirty="0"/>
          </a:p>
        </p:txBody>
      </p:sp>
      <p:pic>
        <p:nvPicPr>
          <p:cNvPr id="2097155" name="Picture 2097154"/>
          <p:cNvPicPr>
            <a:picLocks/>
          </p:cNvPicPr>
          <p:nvPr/>
        </p:nvPicPr>
        <p:blipFill>
          <a:blip r:embed="rId2"/>
          <a:stretch>
            <a:fillRect/>
          </a:stretch>
        </p:blipFill>
        <p:spPr>
          <a:xfrm>
            <a:off x="304800" y="1409700"/>
            <a:ext cx="4724400" cy="48742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1048613" name="Title 1048612"/>
          <p:cNvSpPr>
            <a:spLocks noGrp="1"/>
          </p:cNvSpPr>
          <p:nvPr>
            <p:ph type="title"/>
          </p:nvPr>
        </p:nvSpPr>
        <p:spPr>
          <a:xfrm>
            <a:off x="374149" y="351280"/>
            <a:ext cx="8492235" cy="553998"/>
          </a:xfrm>
        </p:spPr>
        <p:txBody>
          <a:bodyPr/>
          <a:lstStyle/>
          <a:p>
            <a:r>
              <a:rPr lang="en-US" dirty="0" smtClean="0"/>
              <a:t>2.Content </a:t>
            </a:r>
            <a:r>
              <a:rPr lang="en-US" dirty="0"/>
              <a:t>added over years </a:t>
            </a:r>
            <a:endParaRPr lang="en-IN" dirty="0"/>
          </a:p>
        </p:txBody>
      </p:sp>
      <p:sp>
        <p:nvSpPr>
          <p:cNvPr id="1048614" name="Text Placeholder 1048613"/>
          <p:cNvSpPr>
            <a:spLocks noGrp="1"/>
          </p:cNvSpPr>
          <p:nvPr>
            <p:ph type="body" idx="1"/>
          </p:nvPr>
        </p:nvSpPr>
        <p:spPr>
          <a:xfrm>
            <a:off x="152400" y="1524000"/>
            <a:ext cx="5543810" cy="3570208"/>
          </a:xfrm>
        </p:spPr>
        <p:txBody>
          <a:bodyPr/>
          <a:lstStyle/>
          <a:p>
            <a:pPr marL="342900" indent="-342900">
              <a:buFont typeface="Wingdings" panose="05000000000000000000" pitchFamily="2" charset="2"/>
              <a:buChar char="q"/>
            </a:pPr>
            <a:r>
              <a:rPr lang="en-US" dirty="0"/>
              <a:t>Red graph indicates </a:t>
            </a:r>
            <a:r>
              <a:rPr lang="en-US" dirty="0" err="1" smtClean="0"/>
              <a:t>Tv</a:t>
            </a:r>
            <a:r>
              <a:rPr lang="en-US" dirty="0" smtClean="0"/>
              <a:t> shows </a:t>
            </a:r>
            <a:endParaRPr lang="en-IN" dirty="0"/>
          </a:p>
          <a:p>
            <a:endParaRPr lang="en-IN" dirty="0"/>
          </a:p>
          <a:p>
            <a:pPr marL="342900" indent="-342900">
              <a:buFont typeface="Wingdings" panose="05000000000000000000" pitchFamily="2" charset="2"/>
              <a:buChar char="q"/>
            </a:pPr>
            <a:r>
              <a:rPr lang="en-US" dirty="0"/>
              <a:t>Black graph indicates Movies</a:t>
            </a:r>
            <a:endParaRPr lang="en-IN" dirty="0"/>
          </a:p>
          <a:p>
            <a:endParaRPr lang="en-IN" dirty="0"/>
          </a:p>
          <a:p>
            <a:r>
              <a:rPr lang="en-US" dirty="0"/>
              <a:t> </a:t>
            </a:r>
            <a:endParaRPr lang="en-IN" dirty="0"/>
          </a:p>
          <a:p>
            <a:pPr marL="342900" indent="-342900">
              <a:buFont typeface="Wingdings" panose="05000000000000000000" pitchFamily="2" charset="2"/>
              <a:buChar char="q"/>
            </a:pPr>
            <a:r>
              <a:rPr lang="en-US" dirty="0" smtClean="0"/>
              <a:t>The more </a:t>
            </a:r>
            <a:r>
              <a:rPr lang="en-US" dirty="0"/>
              <a:t>number of movies were added then of </a:t>
            </a:r>
            <a:r>
              <a:rPr lang="en-US" dirty="0" err="1" smtClean="0"/>
              <a:t>Tv</a:t>
            </a:r>
            <a:r>
              <a:rPr lang="en-US" dirty="0" smtClean="0"/>
              <a:t> </a:t>
            </a:r>
            <a:r>
              <a:rPr lang="en-US" dirty="0"/>
              <a:t>shows from 2016 to 2020 </a:t>
            </a:r>
            <a:r>
              <a:rPr lang="en-US" dirty="0" smtClean="0"/>
              <a:t>.</a:t>
            </a:r>
          </a:p>
          <a:p>
            <a:endParaRPr lang="en-US" dirty="0" smtClean="0"/>
          </a:p>
          <a:p>
            <a:pPr marL="342900" indent="-342900" algn="l" rtl="0">
              <a:buFont typeface="Wingdings" panose="05000000000000000000" pitchFamily="2" charset="2"/>
              <a:buChar char="q"/>
            </a:pPr>
            <a:r>
              <a:rPr lang="en-US" altLang="en-US" dirty="0">
                <a:solidFill>
                  <a:srgbClr val="000000"/>
                </a:solidFill>
                <a:latin typeface="Arial Unicode MS" panose="020B0604020202020204" pitchFamily="34" charset="-128"/>
              </a:rPr>
              <a:t>Growth in the number of movies on Netflix is much higher than </a:t>
            </a:r>
            <a:r>
              <a:rPr lang="en-US" altLang="en-US" dirty="0" err="1">
                <a:solidFill>
                  <a:srgbClr val="000000"/>
                </a:solidFill>
                <a:latin typeface="Arial Unicode MS" panose="020B0604020202020204" pitchFamily="34" charset="-128"/>
              </a:rPr>
              <a:t>tv</a:t>
            </a:r>
            <a:r>
              <a:rPr lang="en-US" altLang="en-US" dirty="0">
                <a:solidFill>
                  <a:srgbClr val="000000"/>
                </a:solidFill>
                <a:latin typeface="Arial Unicode MS" panose="020B0604020202020204" pitchFamily="34" charset="-128"/>
              </a:rPr>
              <a:t> shows</a:t>
            </a:r>
            <a:r>
              <a:rPr lang="en-US" altLang="en-US" sz="3200" dirty="0"/>
              <a:t> </a:t>
            </a:r>
            <a:endParaRPr lang="en-US" altLang="en-US" sz="4800" dirty="0">
              <a:latin typeface="Arial" panose="020B0604020202020204" pitchFamily="34" charset="0"/>
            </a:endParaRPr>
          </a:p>
          <a:p>
            <a:endParaRPr lang="en-IN" dirty="0"/>
          </a:p>
        </p:txBody>
      </p:sp>
      <p:pic>
        <p:nvPicPr>
          <p:cNvPr id="2097156" name="Picture 2097155"/>
          <p:cNvPicPr>
            <a:picLocks/>
          </p:cNvPicPr>
          <p:nvPr/>
        </p:nvPicPr>
        <p:blipFill>
          <a:blip r:embed="rId2"/>
          <a:stretch>
            <a:fillRect/>
          </a:stretch>
        </p:blipFill>
        <p:spPr>
          <a:xfrm>
            <a:off x="5943600" y="1295400"/>
            <a:ext cx="5893195" cy="52549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1048613" name="Title 1048612"/>
          <p:cNvSpPr>
            <a:spLocks noGrp="1"/>
          </p:cNvSpPr>
          <p:nvPr>
            <p:ph type="title"/>
          </p:nvPr>
        </p:nvSpPr>
        <p:spPr>
          <a:xfrm>
            <a:off x="152400" y="304800"/>
            <a:ext cx="10894307" cy="492443"/>
          </a:xfrm>
        </p:spPr>
        <p:txBody>
          <a:bodyPr/>
          <a:lstStyle/>
          <a:p>
            <a:r>
              <a:rPr lang="en-US" sz="3200" b="1" dirty="0" smtClean="0"/>
              <a:t>3.Top </a:t>
            </a:r>
            <a:r>
              <a:rPr lang="en-US" sz="3200" b="1" dirty="0"/>
              <a:t>5 Genres for Movies/Shows on Netflix</a:t>
            </a:r>
            <a:endParaRPr lang="en-US" sz="3200" dirty="0"/>
          </a:p>
        </p:txBody>
      </p:sp>
      <p:sp>
        <p:nvSpPr>
          <p:cNvPr id="1048614" name="Text Placeholder 1048613"/>
          <p:cNvSpPr>
            <a:spLocks noGrp="1"/>
          </p:cNvSpPr>
          <p:nvPr>
            <p:ph type="body" idx="1"/>
          </p:nvPr>
        </p:nvSpPr>
        <p:spPr>
          <a:xfrm>
            <a:off x="152400" y="1524000"/>
            <a:ext cx="5543810" cy="923330"/>
          </a:xfrm>
        </p:spPr>
        <p:txBody>
          <a:bodyPr/>
          <a:lstStyle/>
          <a:p>
            <a:r>
              <a:rPr lang="en-US" dirty="0"/>
              <a:t>Documentaries and </a:t>
            </a:r>
            <a:r>
              <a:rPr lang="en-US" dirty="0" smtClean="0"/>
              <a:t>standup comedy ,Dramas </a:t>
            </a:r>
            <a:r>
              <a:rPr lang="en-US" dirty="0"/>
              <a:t>are the most watched Genres.</a:t>
            </a:r>
          </a:p>
          <a:p>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201259" y="2558534"/>
            <a:ext cx="10796588" cy="4039272"/>
          </a:xfrm>
          <a:prstGeom prst="rect">
            <a:avLst/>
          </a:prstGeom>
        </p:spPr>
      </p:pic>
    </p:spTree>
    <p:extLst>
      <p:ext uri="{BB962C8B-B14F-4D97-AF65-F5344CB8AC3E}">
        <p14:creationId xmlns:p14="http://schemas.microsoft.com/office/powerpoint/2010/main" val="31223070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15" name="Title 1048614"/>
          <p:cNvSpPr>
            <a:spLocks noGrp="1"/>
          </p:cNvSpPr>
          <p:nvPr>
            <p:ph type="title"/>
          </p:nvPr>
        </p:nvSpPr>
        <p:spPr>
          <a:xfrm>
            <a:off x="365975" y="311248"/>
            <a:ext cx="11943547" cy="430887"/>
          </a:xfrm>
        </p:spPr>
        <p:txBody>
          <a:bodyPr/>
          <a:lstStyle/>
          <a:p>
            <a:r>
              <a:rPr lang="en-US" sz="2800" dirty="0"/>
              <a:t>4</a:t>
            </a:r>
            <a:r>
              <a:rPr lang="en-US" sz="2800" dirty="0" smtClean="0"/>
              <a:t>.Top 5 </a:t>
            </a:r>
            <a:r>
              <a:rPr lang="en-US" sz="2800" dirty="0"/>
              <a:t>countries that produce most of </a:t>
            </a:r>
            <a:r>
              <a:rPr lang="en-US" sz="2800" dirty="0" smtClean="0"/>
              <a:t>the content   </a:t>
            </a:r>
            <a:endParaRPr lang="en-IN" sz="2800" dirty="0"/>
          </a:p>
        </p:txBody>
      </p:sp>
      <p:sp>
        <p:nvSpPr>
          <p:cNvPr id="1048616" name="Text Placeholder 1048615"/>
          <p:cNvSpPr>
            <a:spLocks noGrp="1"/>
          </p:cNvSpPr>
          <p:nvPr>
            <p:ph type="body" idx="1"/>
          </p:nvPr>
        </p:nvSpPr>
        <p:spPr>
          <a:xfrm>
            <a:off x="356450" y="983089"/>
            <a:ext cx="11795759" cy="1538883"/>
          </a:xfrm>
        </p:spPr>
        <p:txBody>
          <a:bodyPr/>
          <a:lstStyle/>
          <a:p>
            <a:pPr marL="342900" indent="-342900">
              <a:buFont typeface="Wingdings" panose="05000000000000000000" pitchFamily="2" charset="2"/>
              <a:buChar char="q"/>
            </a:pPr>
            <a:r>
              <a:rPr lang="en-US" dirty="0"/>
              <a:t>United states is highest in terms of produce of most of the content .</a:t>
            </a:r>
            <a:endParaRPr lang="en-IN" dirty="0"/>
          </a:p>
          <a:p>
            <a:endParaRPr lang="en-IN" dirty="0"/>
          </a:p>
          <a:p>
            <a:pPr marL="342900" indent="-342900">
              <a:buFont typeface="Wingdings" panose="05000000000000000000" pitchFamily="2" charset="2"/>
              <a:buChar char="q"/>
            </a:pPr>
            <a:r>
              <a:rPr lang="en-US" dirty="0"/>
              <a:t>Second is INDIA that produce most of the content .</a:t>
            </a:r>
            <a:endParaRPr lang="en-IN" dirty="0"/>
          </a:p>
          <a:p>
            <a:endParaRPr lang="en-IN" dirty="0"/>
          </a:p>
          <a:p>
            <a:pPr marL="342900" indent="-342900">
              <a:buFont typeface="Wingdings" panose="05000000000000000000" pitchFamily="2" charset="2"/>
              <a:buChar char="q"/>
            </a:pPr>
            <a:r>
              <a:rPr lang="en-US" dirty="0"/>
              <a:t>After countries like united kingdom and japan produce most of the content . </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900112" y="2762926"/>
            <a:ext cx="10682288" cy="4004586"/>
          </a:xfrm>
          <a:prstGeom prst="rect">
            <a:avLst/>
          </a:prstGeom>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21" name="Title 1048620"/>
          <p:cNvSpPr>
            <a:spLocks noGrp="1"/>
          </p:cNvSpPr>
          <p:nvPr>
            <p:ph type="title"/>
          </p:nvPr>
        </p:nvSpPr>
        <p:spPr>
          <a:xfrm>
            <a:off x="512504" y="103631"/>
            <a:ext cx="7120637" cy="1107996"/>
          </a:xfrm>
        </p:spPr>
        <p:txBody>
          <a:bodyPr/>
          <a:lstStyle/>
          <a:p>
            <a:r>
              <a:rPr lang="en-US" dirty="0" smtClean="0"/>
              <a:t>5.Most </a:t>
            </a:r>
            <a:r>
              <a:rPr lang="en-US" dirty="0"/>
              <a:t>content released </a:t>
            </a:r>
            <a:endParaRPr lang="en-IN" dirty="0"/>
          </a:p>
        </p:txBody>
      </p:sp>
      <p:sp>
        <p:nvSpPr>
          <p:cNvPr id="1048622" name="Text Placeholder 1048621"/>
          <p:cNvSpPr>
            <a:spLocks noGrp="1"/>
          </p:cNvSpPr>
          <p:nvPr>
            <p:ph type="body" idx="1"/>
          </p:nvPr>
        </p:nvSpPr>
        <p:spPr>
          <a:xfrm>
            <a:off x="6919544" y="1524000"/>
            <a:ext cx="4586656" cy="3385542"/>
          </a:xfrm>
        </p:spPr>
        <p:txBody>
          <a:bodyPr/>
          <a:lstStyle/>
          <a:p>
            <a:pPr marL="342900" indent="-342900">
              <a:buFont typeface="Wingdings" panose="05000000000000000000" pitchFamily="2" charset="2"/>
              <a:buChar char="q"/>
            </a:pPr>
            <a:r>
              <a:rPr lang="en-US" dirty="0"/>
              <a:t>The </a:t>
            </a:r>
            <a:r>
              <a:rPr lang="en-US" dirty="0" smtClean="0"/>
              <a:t>most of </a:t>
            </a:r>
            <a:r>
              <a:rPr lang="en-US" dirty="0"/>
              <a:t>the content </a:t>
            </a:r>
            <a:r>
              <a:rPr lang="en-US" dirty="0" smtClean="0"/>
              <a:t>released </a:t>
            </a:r>
            <a:r>
              <a:rPr lang="en-US" dirty="0"/>
              <a:t>about maximum area part of nearly 82.7%</a:t>
            </a:r>
            <a:endParaRPr lang="en-IN" dirty="0"/>
          </a:p>
          <a:p>
            <a:r>
              <a:rPr lang="en-US" dirty="0" smtClean="0"/>
              <a:t>     area from(2010,2021</a:t>
            </a:r>
            <a:r>
              <a:rPr lang="en-US" dirty="0"/>
              <a:t>)</a:t>
            </a:r>
            <a:endParaRPr lang="en-IN" dirty="0"/>
          </a:p>
          <a:p>
            <a:endParaRPr lang="en-IN" dirty="0"/>
          </a:p>
          <a:p>
            <a:pPr marL="342900" indent="-342900">
              <a:buFont typeface="Wingdings" panose="05000000000000000000" pitchFamily="2" charset="2"/>
              <a:buChar char="q"/>
            </a:pPr>
            <a:r>
              <a:rPr lang="en-US" dirty="0"/>
              <a:t> </a:t>
            </a:r>
            <a:r>
              <a:rPr lang="en-US" dirty="0" smtClean="0"/>
              <a:t>The next </a:t>
            </a:r>
            <a:r>
              <a:rPr lang="en-US" dirty="0"/>
              <a:t>most of the </a:t>
            </a:r>
            <a:r>
              <a:rPr lang="en-US" dirty="0" smtClean="0"/>
              <a:t>contents </a:t>
            </a:r>
            <a:r>
              <a:rPr lang="en-US" dirty="0"/>
              <a:t>of about 11.5% area from (1999,2010)</a:t>
            </a:r>
            <a:endParaRPr lang="en-IN" dirty="0"/>
          </a:p>
          <a:p>
            <a:endParaRPr lang="en-IN" dirty="0"/>
          </a:p>
          <a:p>
            <a:endParaRPr lang="en-IN" dirty="0"/>
          </a:p>
          <a:p>
            <a:pPr marL="342900" indent="-342900">
              <a:buFont typeface="Wingdings" panose="05000000000000000000" pitchFamily="2" charset="2"/>
              <a:buChar char="q"/>
            </a:pPr>
            <a:r>
              <a:rPr lang="en-US" dirty="0"/>
              <a:t>The next most of the content is of about 5.78% from (1924 ,1999)</a:t>
            </a:r>
            <a:endParaRPr lang="en-IN" dirty="0"/>
          </a:p>
        </p:txBody>
      </p:sp>
      <p:pic>
        <p:nvPicPr>
          <p:cNvPr id="2097160" name="Picture 2097159"/>
          <p:cNvPicPr>
            <a:picLocks/>
          </p:cNvPicPr>
          <p:nvPr/>
        </p:nvPicPr>
        <p:blipFill>
          <a:blip r:embed="rId2"/>
          <a:stretch>
            <a:fillRect/>
          </a:stretch>
        </p:blipFill>
        <p:spPr>
          <a:xfrm rot="23027">
            <a:off x="323213" y="1127535"/>
            <a:ext cx="5909058" cy="5517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25" name="Title 1048624"/>
          <p:cNvSpPr>
            <a:spLocks noGrp="1"/>
          </p:cNvSpPr>
          <p:nvPr>
            <p:ph type="title"/>
          </p:nvPr>
        </p:nvSpPr>
        <p:spPr>
          <a:xfrm>
            <a:off x="304800" y="202133"/>
            <a:ext cx="10591800" cy="1107996"/>
          </a:xfrm>
        </p:spPr>
        <p:txBody>
          <a:bodyPr/>
          <a:lstStyle/>
          <a:p>
            <a:r>
              <a:rPr lang="en-US" dirty="0" smtClean="0"/>
              <a:t>6.Actors </a:t>
            </a:r>
            <a:r>
              <a:rPr lang="en-US" dirty="0"/>
              <a:t>with most content on platform  </a:t>
            </a:r>
            <a:endParaRPr lang="en-IN" dirty="0"/>
          </a:p>
        </p:txBody>
      </p:sp>
      <p:sp>
        <p:nvSpPr>
          <p:cNvPr id="1048626" name="Text Placeholder 1048625"/>
          <p:cNvSpPr>
            <a:spLocks noGrp="1"/>
          </p:cNvSpPr>
          <p:nvPr>
            <p:ph type="body" idx="1"/>
          </p:nvPr>
        </p:nvSpPr>
        <p:spPr>
          <a:xfrm>
            <a:off x="558479" y="894385"/>
            <a:ext cx="11033827" cy="2769989"/>
          </a:xfrm>
        </p:spPr>
        <p:txBody>
          <a:bodyPr/>
          <a:lstStyle/>
          <a:p>
            <a:pPr marL="342900" indent="-342900">
              <a:buFont typeface="Wingdings" panose="05000000000000000000" pitchFamily="2" charset="2"/>
              <a:buChar char="q"/>
            </a:pPr>
            <a:r>
              <a:rPr lang="en-US" dirty="0"/>
              <a:t>The actor with most highest </a:t>
            </a:r>
            <a:r>
              <a:rPr lang="en-US" dirty="0" smtClean="0"/>
              <a:t>content on </a:t>
            </a:r>
            <a:r>
              <a:rPr lang="en-US" dirty="0"/>
              <a:t>platform is </a:t>
            </a:r>
            <a:r>
              <a:rPr lang="en-US" dirty="0" err="1"/>
              <a:t>Anupam</a:t>
            </a:r>
            <a:r>
              <a:rPr lang="en-US" dirty="0"/>
              <a:t> </a:t>
            </a:r>
            <a:r>
              <a:rPr lang="en-US" dirty="0" err="1"/>
              <a:t>kher</a:t>
            </a:r>
            <a:r>
              <a:rPr lang="en-US" dirty="0"/>
              <a:t> .</a:t>
            </a:r>
            <a:endParaRPr lang="en-IN" dirty="0"/>
          </a:p>
          <a:p>
            <a:endParaRPr lang="en-IN" dirty="0"/>
          </a:p>
          <a:p>
            <a:pPr marL="342900" indent="-342900">
              <a:buFont typeface="Wingdings" panose="05000000000000000000" pitchFamily="2" charset="2"/>
              <a:buChar char="q"/>
            </a:pPr>
            <a:r>
              <a:rPr lang="en-US" dirty="0"/>
              <a:t>The second highest actor with most content on platform is Takahiro Sakurai .</a:t>
            </a:r>
            <a:endParaRPr lang="en-IN" dirty="0"/>
          </a:p>
          <a:p>
            <a:endParaRPr lang="en-IN" dirty="0"/>
          </a:p>
          <a:p>
            <a:pPr marL="342900" indent="-342900">
              <a:buFont typeface="Wingdings" panose="05000000000000000000" pitchFamily="2" charset="2"/>
              <a:buChar char="q"/>
            </a:pPr>
            <a:r>
              <a:rPr lang="en-US" dirty="0"/>
              <a:t>The third highest actor with most content is Om </a:t>
            </a:r>
            <a:r>
              <a:rPr lang="en-US" dirty="0" err="1"/>
              <a:t>puri</a:t>
            </a:r>
            <a:r>
              <a:rPr lang="en-US" dirty="0"/>
              <a:t> .</a:t>
            </a:r>
            <a:endParaRPr lang="en-IN" dirty="0"/>
          </a:p>
          <a:p>
            <a:endParaRPr lang="en-IN" dirty="0"/>
          </a:p>
          <a:p>
            <a:pPr marL="342900" indent="-342900">
              <a:buFont typeface="Wingdings" panose="05000000000000000000" pitchFamily="2" charset="2"/>
              <a:buChar char="q"/>
            </a:pPr>
            <a:r>
              <a:rPr lang="en-US" dirty="0"/>
              <a:t>Therefore the actors with most highest content is visualized in descending order .</a:t>
            </a:r>
            <a:endParaRPr lang="en-IN" dirty="0"/>
          </a:p>
          <a:p>
            <a:endParaRPr lang="en-IN" dirty="0"/>
          </a:p>
          <a:p>
            <a:r>
              <a:rPr lang="en-US" dirty="0"/>
              <a:t>   </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rotWithShape="1">
          <a:blip r:embed="rId3"/>
          <a:srcRect l="7500" t="29990" r="7500" b="12203"/>
          <a:stretch/>
        </p:blipFill>
        <p:spPr>
          <a:xfrm>
            <a:off x="558478" y="3281362"/>
            <a:ext cx="11252521" cy="32718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27" name="Title 1048626"/>
          <p:cNvSpPr>
            <a:spLocks noGrp="1"/>
          </p:cNvSpPr>
          <p:nvPr>
            <p:ph type="title"/>
          </p:nvPr>
        </p:nvSpPr>
        <p:spPr>
          <a:xfrm>
            <a:off x="304801" y="202133"/>
            <a:ext cx="11017924" cy="492443"/>
          </a:xfrm>
        </p:spPr>
        <p:txBody>
          <a:bodyPr/>
          <a:lstStyle/>
          <a:p>
            <a:r>
              <a:rPr lang="en-US" sz="3200" dirty="0" smtClean="0"/>
              <a:t>7.Top </a:t>
            </a:r>
            <a:r>
              <a:rPr lang="en-US" sz="3200" dirty="0"/>
              <a:t>10 countries and the content they provide  </a:t>
            </a:r>
            <a:endParaRPr lang="en-IN" sz="3200" dirty="0"/>
          </a:p>
        </p:txBody>
      </p:sp>
      <p:sp>
        <p:nvSpPr>
          <p:cNvPr id="1048628" name="Text Placeholder 1048627"/>
          <p:cNvSpPr>
            <a:spLocks noGrp="1"/>
          </p:cNvSpPr>
          <p:nvPr>
            <p:ph type="body" idx="1"/>
          </p:nvPr>
        </p:nvSpPr>
        <p:spPr>
          <a:xfrm>
            <a:off x="507706" y="4511080"/>
            <a:ext cx="10789325" cy="2154436"/>
          </a:xfrm>
        </p:spPr>
        <p:txBody>
          <a:bodyPr/>
          <a:lstStyle/>
          <a:p>
            <a:endParaRPr lang="en-IN" dirty="0"/>
          </a:p>
          <a:p>
            <a:pPr marL="342900" indent="-342900">
              <a:buFont typeface="Wingdings" panose="05000000000000000000" pitchFamily="2" charset="2"/>
              <a:buChar char="q"/>
            </a:pPr>
            <a:r>
              <a:rPr lang="en-US" dirty="0"/>
              <a:t>Every country provides both the </a:t>
            </a:r>
            <a:r>
              <a:rPr lang="en-US" dirty="0" err="1" smtClean="0"/>
              <a:t>Tv</a:t>
            </a:r>
            <a:r>
              <a:rPr lang="en-US" dirty="0" smtClean="0"/>
              <a:t> shows </a:t>
            </a:r>
            <a:r>
              <a:rPr lang="en-US" dirty="0"/>
              <a:t>and movies.</a:t>
            </a:r>
            <a:endParaRPr lang="en-IN" dirty="0"/>
          </a:p>
          <a:p>
            <a:r>
              <a:rPr lang="en-US" dirty="0"/>
              <a:t> </a:t>
            </a:r>
            <a:endParaRPr lang="en-IN" dirty="0"/>
          </a:p>
          <a:p>
            <a:pPr marL="342900" indent="-342900">
              <a:buFont typeface="Wingdings" panose="05000000000000000000" pitchFamily="2" charset="2"/>
              <a:buChar char="q"/>
            </a:pPr>
            <a:r>
              <a:rPr lang="en-US" dirty="0"/>
              <a:t> The country with highest content of </a:t>
            </a:r>
            <a:r>
              <a:rPr lang="en-US" dirty="0" err="1"/>
              <a:t>Tv</a:t>
            </a:r>
            <a:r>
              <a:rPr lang="en-US" dirty="0"/>
              <a:t> shows and movies is united states .</a:t>
            </a:r>
            <a:endParaRPr lang="en-IN" dirty="0"/>
          </a:p>
          <a:p>
            <a:r>
              <a:rPr lang="en-US" dirty="0"/>
              <a:t> </a:t>
            </a:r>
            <a:endParaRPr lang="en-IN" dirty="0"/>
          </a:p>
          <a:p>
            <a:pPr marL="342900" indent="-342900">
              <a:buFont typeface="Wingdings" panose="05000000000000000000" pitchFamily="2" charset="2"/>
              <a:buChar char="q"/>
            </a:pPr>
            <a:r>
              <a:rPr lang="en-US" dirty="0"/>
              <a:t>From descending order the top 10 countries are visualized.  </a:t>
            </a:r>
            <a:endParaRPr lang="en-IN" dirty="0"/>
          </a:p>
          <a:p>
            <a:endParaRPr lang="en-IN" dirty="0"/>
          </a:p>
        </p:txBody>
      </p:sp>
      <p:pic>
        <p:nvPicPr>
          <p:cNvPr id="2097163" name="Picture 2097162"/>
          <p:cNvPicPr>
            <a:picLocks/>
          </p:cNvPicPr>
          <p:nvPr/>
        </p:nvPicPr>
        <p:blipFill>
          <a:blip r:embed="rId2"/>
          <a:stretch>
            <a:fillRect/>
          </a:stretch>
        </p:blipFill>
        <p:spPr>
          <a:xfrm>
            <a:off x="381000" y="812128"/>
            <a:ext cx="10287000" cy="3581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19" name="Title 1048618"/>
          <p:cNvSpPr>
            <a:spLocks noGrp="1"/>
          </p:cNvSpPr>
          <p:nvPr>
            <p:ph type="title"/>
          </p:nvPr>
        </p:nvSpPr>
        <p:spPr>
          <a:xfrm>
            <a:off x="457200" y="202133"/>
            <a:ext cx="8985869" cy="553998"/>
          </a:xfrm>
        </p:spPr>
        <p:txBody>
          <a:bodyPr/>
          <a:lstStyle/>
          <a:p>
            <a:r>
              <a:rPr lang="en-US" dirty="0"/>
              <a:t>8</a:t>
            </a:r>
            <a:r>
              <a:rPr lang="en-US" dirty="0" smtClean="0"/>
              <a:t>.Length </a:t>
            </a:r>
            <a:r>
              <a:rPr lang="en-US" dirty="0"/>
              <a:t>distribution of movies </a:t>
            </a:r>
            <a:endParaRPr lang="en-IN" dirty="0"/>
          </a:p>
        </p:txBody>
      </p:sp>
      <p:sp>
        <p:nvSpPr>
          <p:cNvPr id="1048620" name="Text Placeholder 1048619"/>
          <p:cNvSpPr>
            <a:spLocks noGrp="1"/>
          </p:cNvSpPr>
          <p:nvPr>
            <p:ph type="body" idx="1"/>
          </p:nvPr>
        </p:nvSpPr>
        <p:spPr>
          <a:xfrm>
            <a:off x="228600" y="810942"/>
            <a:ext cx="10134600" cy="1538883"/>
          </a:xfrm>
        </p:spPr>
        <p:txBody>
          <a:bodyPr/>
          <a:lstStyle/>
          <a:p>
            <a:pPr marL="342900" indent="-342900">
              <a:buFont typeface="Wingdings" panose="05000000000000000000" pitchFamily="2" charset="2"/>
              <a:buChar char="q"/>
            </a:pPr>
            <a:r>
              <a:rPr lang="en-US" dirty="0"/>
              <a:t>The length  of distribution of movies is expanding in visual distribution.</a:t>
            </a:r>
            <a:endParaRPr lang="en-IN" dirty="0"/>
          </a:p>
          <a:p>
            <a:endParaRPr lang="en-IN" dirty="0"/>
          </a:p>
          <a:p>
            <a:pPr marL="342900" indent="-342900">
              <a:buFont typeface="Wingdings" panose="05000000000000000000" pitchFamily="2" charset="2"/>
              <a:buChar char="q"/>
            </a:pPr>
            <a:r>
              <a:rPr lang="en-US" dirty="0"/>
              <a:t>The visual distribution is normal distribution.</a:t>
            </a:r>
            <a:endParaRPr lang="en-IN" dirty="0"/>
          </a:p>
          <a:p>
            <a:r>
              <a:rPr lang="en-US" dirty="0"/>
              <a:t> </a:t>
            </a:r>
            <a:endParaRPr lang="en-IN" dirty="0"/>
          </a:p>
          <a:p>
            <a:pPr marL="342900" indent="-342900">
              <a:buFont typeface="Wingdings" panose="05000000000000000000" pitchFamily="2" charset="2"/>
              <a:buChar char="q"/>
            </a:pPr>
            <a:r>
              <a:rPr lang="en-US" b="1" dirty="0"/>
              <a:t>Most of the movies last for 90 to 120 minutes</a:t>
            </a:r>
            <a:endParaRPr lang="en-IN" dirty="0"/>
          </a:p>
        </p:txBody>
      </p:sp>
      <p:pic>
        <p:nvPicPr>
          <p:cNvPr id="2097159" name="Picture 2097158"/>
          <p:cNvPicPr>
            <a:picLocks/>
          </p:cNvPicPr>
          <p:nvPr/>
        </p:nvPicPr>
        <p:blipFill>
          <a:blip r:embed="rId2"/>
          <a:stretch>
            <a:fillRect/>
          </a:stretch>
        </p:blipFill>
        <p:spPr>
          <a:xfrm rot="21600000">
            <a:off x="457200" y="2514600"/>
            <a:ext cx="10726536" cy="424338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59" name="Title 1048658"/>
          <p:cNvSpPr>
            <a:spLocks noGrp="1"/>
          </p:cNvSpPr>
          <p:nvPr>
            <p:ph type="title"/>
          </p:nvPr>
        </p:nvSpPr>
        <p:spPr>
          <a:xfrm>
            <a:off x="366649" y="152399"/>
            <a:ext cx="5859272" cy="553998"/>
          </a:xfrm>
        </p:spPr>
        <p:txBody>
          <a:bodyPr/>
          <a:lstStyle/>
          <a:p>
            <a:r>
              <a:rPr lang="en-US" dirty="0" smtClean="0"/>
              <a:t>9.Country </a:t>
            </a:r>
            <a:r>
              <a:rPr lang="en-US" dirty="0"/>
              <a:t>vs type </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4762" y="781989"/>
            <a:ext cx="3738124" cy="5816088"/>
          </a:xfrm>
          <a:prstGeom prst="rect">
            <a:avLst/>
          </a:prstGeom>
        </p:spPr>
      </p:pic>
      <p:pic>
        <p:nvPicPr>
          <p:cNvPr id="3" name="Picture 2"/>
          <p:cNvPicPr>
            <a:picLocks noChangeAspect="1"/>
          </p:cNvPicPr>
          <p:nvPr/>
        </p:nvPicPr>
        <p:blipFill>
          <a:blip r:embed="rId4"/>
          <a:stretch>
            <a:fillRect/>
          </a:stretch>
        </p:blipFill>
        <p:spPr>
          <a:xfrm>
            <a:off x="3742886" y="824244"/>
            <a:ext cx="4219575" cy="56527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5"/>
          <a:stretch>
            <a:fillRect/>
          </a:stretch>
        </p:blipFill>
        <p:spPr>
          <a:xfrm>
            <a:off x="8077200" y="781988"/>
            <a:ext cx="4038600" cy="569501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594" name="Title 1"/>
          <p:cNvSpPr>
            <a:spLocks noGrp="1"/>
          </p:cNvSpPr>
          <p:nvPr>
            <p:ph type="title"/>
          </p:nvPr>
        </p:nvSpPr>
        <p:spPr>
          <a:xfrm>
            <a:off x="4038599" y="202132"/>
            <a:ext cx="3581401" cy="553998"/>
          </a:xfrm>
        </p:spPr>
        <p:txBody>
          <a:bodyPr/>
          <a:lstStyle/>
          <a:p>
            <a:r>
              <a:rPr lang="en-IN" dirty="0"/>
              <a:t>TEAMMATES</a:t>
            </a:r>
          </a:p>
        </p:txBody>
      </p:sp>
      <p:sp>
        <p:nvSpPr>
          <p:cNvPr id="1048595" name="Text Placeholder 2"/>
          <p:cNvSpPr>
            <a:spLocks noGrp="1"/>
          </p:cNvSpPr>
          <p:nvPr>
            <p:ph type="body" idx="1"/>
          </p:nvPr>
        </p:nvSpPr>
        <p:spPr>
          <a:xfrm>
            <a:off x="396240" y="1180590"/>
            <a:ext cx="11399519" cy="1231106"/>
          </a:xfrm>
        </p:spPr>
        <p:txBody>
          <a:bodyPr/>
          <a:lstStyle/>
          <a:p>
            <a:r>
              <a:rPr lang="en-IN" dirty="0"/>
              <a:t>TEAM MEMBERS:</a:t>
            </a:r>
          </a:p>
          <a:p>
            <a:endParaRPr lang="en-IN" dirty="0"/>
          </a:p>
          <a:p>
            <a:r>
              <a:rPr lang="en-IN" dirty="0"/>
              <a:t>1. PRATIK GHODKE</a:t>
            </a:r>
          </a:p>
          <a:p>
            <a:r>
              <a:rPr lang="en-IN" dirty="0"/>
              <a:t>2. MADHURI BONELA</a:t>
            </a:r>
          </a:p>
        </p:txBody>
      </p:sp>
      <p:pic>
        <p:nvPicPr>
          <p:cNvPr id="2097152" name="Picture 4"/>
          <p:cNvPicPr>
            <a:picLocks noChangeAspect="1"/>
          </p:cNvPicPr>
          <p:nvPr/>
        </p:nvPicPr>
        <p:blipFill>
          <a:blip r:embed="rId2"/>
          <a:stretch>
            <a:fillRect/>
          </a:stretch>
        </p:blipFill>
        <p:spPr>
          <a:xfrm>
            <a:off x="4267200" y="1283257"/>
            <a:ext cx="7391400" cy="4481476"/>
          </a:xfrm>
          <a:prstGeom prst="rect">
            <a:avLst/>
          </a:prstGeom>
        </p:spPr>
      </p:pic>
      <p:sp>
        <p:nvSpPr>
          <p:cNvPr id="1048596" name="TextBox 5"/>
          <p:cNvSpPr txBox="1"/>
          <p:nvPr/>
        </p:nvSpPr>
        <p:spPr>
          <a:xfrm>
            <a:off x="4267200" y="6229988"/>
            <a:ext cx="7391400" cy="230832"/>
          </a:xfrm>
          <a:prstGeom prst="rect">
            <a:avLst/>
          </a:prstGeom>
          <a:noFill/>
        </p:spPr>
        <p:txBody>
          <a:bodyPr wrap="square" rtlCol="0">
            <a:spAutoFit/>
          </a:bodyPr>
          <a:lstStyle/>
          <a:p>
            <a:r>
              <a:rPr lang="en-IN" sz="900">
                <a:hlinkClick r:id="rId3" tooltip="https://www.pngall.com/team-work-png"/>
              </a:rPr>
              <a:t>This Photo</a:t>
            </a:r>
            <a:r>
              <a:rPr lang="en-IN" sz="900"/>
              <a:t> by Unknown Author is licensed under </a:t>
            </a:r>
            <a:r>
              <a:rPr lang="en-IN" sz="900">
                <a:hlinkClick r:id="rId4" tooltip="https://creativecommons.org/licenses/by-nc/3.0/"/>
              </a:rPr>
              <a:t>CC BY-NC</a:t>
            </a:r>
            <a:endParaRPr lang="en-IN" sz="900"/>
          </a:p>
        </p:txBody>
      </p:sp>
      <p:sp>
        <p:nvSpPr>
          <p:cNvPr id="1048597" name="object 4"/>
          <p:cNvSpPr/>
          <p:nvPr/>
        </p:nvSpPr>
        <p:spPr>
          <a:xfrm>
            <a:off x="11268456" y="103631"/>
            <a:ext cx="685800" cy="630936"/>
          </a:xfrm>
          <a:prstGeom prst="rect">
            <a:avLst/>
          </a:prstGeom>
          <a:blipFill>
            <a:blip r:embed="rId5" cstate="print"/>
            <a:stretch>
              <a:fillRect/>
            </a:stretch>
          </a:blipFill>
        </p:spPr>
        <p:txBody>
          <a:bodyPr wrap="square" lIns="0" tIns="0" rIns="0" bIns="0" rtlCol="0"/>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29" name="Title 1048628"/>
          <p:cNvSpPr>
            <a:spLocks noGrp="1"/>
          </p:cNvSpPr>
          <p:nvPr>
            <p:ph type="title"/>
          </p:nvPr>
        </p:nvSpPr>
        <p:spPr>
          <a:xfrm>
            <a:off x="396240" y="201167"/>
            <a:ext cx="11414760" cy="1107996"/>
          </a:xfrm>
        </p:spPr>
        <p:txBody>
          <a:bodyPr/>
          <a:lstStyle/>
          <a:p>
            <a:r>
              <a:rPr lang="en-US" b="1" dirty="0"/>
              <a:t>10.Summary of Content by Rating</a:t>
            </a:r>
            <a:endParaRPr lang="en-IN" dirty="0"/>
          </a:p>
        </p:txBody>
      </p:sp>
      <p:pic>
        <p:nvPicPr>
          <p:cNvPr id="2097164" name="Picture 2097163"/>
          <p:cNvPicPr>
            <a:picLocks/>
          </p:cNvPicPr>
          <p:nvPr/>
        </p:nvPicPr>
        <p:blipFill>
          <a:blip r:embed="rId2"/>
          <a:stretch>
            <a:fillRect/>
          </a:stretch>
        </p:blipFill>
        <p:spPr>
          <a:xfrm>
            <a:off x="209550" y="3352800"/>
            <a:ext cx="11744706" cy="33876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7" name="Rectangle 6"/>
          <p:cNvSpPr/>
          <p:nvPr/>
        </p:nvSpPr>
        <p:spPr>
          <a:xfrm>
            <a:off x="195262" y="1127170"/>
            <a:ext cx="4656773" cy="1477328"/>
          </a:xfrm>
          <a:prstGeom prst="rect">
            <a:avLst/>
          </a:prstGeom>
        </p:spPr>
        <p:txBody>
          <a:bodyPr wrap="square">
            <a:spAutoFit/>
          </a:bodyPr>
          <a:lstStyle/>
          <a:p>
            <a:endParaRPr lang="en-US" dirty="0"/>
          </a:p>
          <a:p>
            <a:pPr marL="285750" indent="-285750">
              <a:buFont typeface="Wingdings" panose="05000000000000000000" pitchFamily="2" charset="2"/>
              <a:buChar char="q"/>
            </a:pPr>
            <a:r>
              <a:rPr lang="en-US" dirty="0"/>
              <a:t>We can observed from above table what rating is applicable for which age group, TV-MA that is Mature content is most </a:t>
            </a:r>
            <a:r>
              <a:rPr lang="en-US" dirty="0" err="1"/>
              <a:t>feverate</a:t>
            </a:r>
            <a:r>
              <a:rPr lang="en-US" dirty="0"/>
              <a:t> in </a:t>
            </a:r>
            <a:r>
              <a:rPr lang="en-US" dirty="0" err="1"/>
              <a:t>netflix</a:t>
            </a:r>
            <a:endParaRPr lang="en-US" dirty="0"/>
          </a:p>
        </p:txBody>
      </p:sp>
      <p:pic>
        <p:nvPicPr>
          <p:cNvPr id="9" name="Picture 8"/>
          <p:cNvPicPr>
            <a:picLocks noChangeAspect="1"/>
          </p:cNvPicPr>
          <p:nvPr/>
        </p:nvPicPr>
        <p:blipFill>
          <a:blip r:embed="rId4"/>
          <a:stretch>
            <a:fillRect/>
          </a:stretch>
        </p:blipFill>
        <p:spPr>
          <a:xfrm>
            <a:off x="5562600" y="1098595"/>
            <a:ext cx="6248400" cy="1866900"/>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1" name="Title 1048630"/>
          <p:cNvSpPr>
            <a:spLocks noGrp="1"/>
          </p:cNvSpPr>
          <p:nvPr>
            <p:ph type="title"/>
          </p:nvPr>
        </p:nvSpPr>
        <p:spPr>
          <a:xfrm>
            <a:off x="457200" y="202133"/>
            <a:ext cx="10591800" cy="738664"/>
          </a:xfrm>
        </p:spPr>
        <p:txBody>
          <a:bodyPr/>
          <a:lstStyle/>
          <a:p>
            <a:r>
              <a:rPr lang="en-US" sz="2400" b="1" dirty="0"/>
              <a:t>10.create a </a:t>
            </a:r>
            <a:r>
              <a:rPr lang="en-US" sz="2400" b="1" dirty="0" err="1"/>
              <a:t>wordcloud</a:t>
            </a:r>
            <a:r>
              <a:rPr lang="en-US" sz="2400" b="1" dirty="0"/>
              <a:t> to see which words appear the most in the titles for movies and </a:t>
            </a:r>
            <a:r>
              <a:rPr lang="en-US" sz="2400" b="1" dirty="0" err="1"/>
              <a:t>tv</a:t>
            </a:r>
            <a:r>
              <a:rPr lang="en-US" sz="2400" b="1" dirty="0"/>
              <a:t> shows</a:t>
            </a:r>
            <a:endParaRPr lang="en-IN" sz="2400" dirty="0"/>
          </a:p>
        </p:txBody>
      </p:sp>
      <p:sp>
        <p:nvSpPr>
          <p:cNvPr id="1048632" name="Text Placeholder 1048631"/>
          <p:cNvSpPr>
            <a:spLocks noGrp="1"/>
          </p:cNvSpPr>
          <p:nvPr>
            <p:ph type="body" idx="1"/>
          </p:nvPr>
        </p:nvSpPr>
        <p:spPr>
          <a:xfrm>
            <a:off x="6653467" y="1180591"/>
            <a:ext cx="5142291" cy="2438400"/>
          </a:xfrm>
        </p:spPr>
        <p:txBody>
          <a:bodyPr/>
          <a:lstStyle/>
          <a:p>
            <a:r>
              <a:rPr lang="en-US"/>
              <a:t>The most used words in title are visualized </a:t>
            </a:r>
            <a:endParaRPr lang="en-IN"/>
          </a:p>
          <a:p>
            <a:endParaRPr lang="en-IN"/>
          </a:p>
          <a:p>
            <a:r>
              <a:rPr lang="en-US"/>
              <a:t>There areseversl words that are mostly used likechristmas ,love,man ,story ,world ,movie ,day ,girl ,time ,last ,secret king.</a:t>
            </a:r>
            <a:endParaRPr lang="en-IN"/>
          </a:p>
          <a:p>
            <a:r>
              <a:rPr lang="en-US"/>
              <a:t> </a:t>
            </a:r>
            <a:endParaRPr lang="en-IN"/>
          </a:p>
          <a:p>
            <a:r>
              <a:rPr lang="en-US"/>
              <a:t>These words are mostly used in Netflixas titles .</a:t>
            </a:r>
            <a:endParaRPr lang="en-IN"/>
          </a:p>
        </p:txBody>
      </p:sp>
      <p:pic>
        <p:nvPicPr>
          <p:cNvPr id="2097165" name="Picture 2097164"/>
          <p:cNvPicPr>
            <a:picLocks/>
          </p:cNvPicPr>
          <p:nvPr/>
        </p:nvPicPr>
        <p:blipFill>
          <a:blip r:embed="rId2"/>
          <a:stretch>
            <a:fillRect/>
          </a:stretch>
        </p:blipFill>
        <p:spPr>
          <a:xfrm>
            <a:off x="228600" y="1447800"/>
            <a:ext cx="6052334" cy="515637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1" name="Title 1048630"/>
          <p:cNvSpPr>
            <a:spLocks noGrp="1"/>
          </p:cNvSpPr>
          <p:nvPr>
            <p:ph type="title"/>
          </p:nvPr>
        </p:nvSpPr>
        <p:spPr>
          <a:xfrm>
            <a:off x="457200" y="202133"/>
            <a:ext cx="10591800" cy="738664"/>
          </a:xfrm>
        </p:spPr>
        <p:txBody>
          <a:bodyPr/>
          <a:lstStyle/>
          <a:p>
            <a:r>
              <a:rPr lang="en-US" sz="2400" b="1" smtClean="0"/>
              <a:t>10.create a wordcloud to see which words appear the most in the titles for movies and tv shows</a:t>
            </a:r>
            <a:endParaRPr lang="en-IN" sz="2400"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3" name="Picture 2"/>
          <p:cNvPicPr>
            <a:picLocks noChangeAspect="1"/>
          </p:cNvPicPr>
          <p:nvPr/>
        </p:nvPicPr>
        <p:blipFill>
          <a:blip r:embed="rId3"/>
          <a:stretch>
            <a:fillRect/>
          </a:stretch>
        </p:blipFill>
        <p:spPr>
          <a:xfrm>
            <a:off x="428624" y="4199034"/>
            <a:ext cx="5819775" cy="2657475"/>
          </a:xfrm>
          <a:prstGeom prst="rect">
            <a:avLst/>
          </a:prstGeom>
        </p:spPr>
      </p:pic>
      <p:pic>
        <p:nvPicPr>
          <p:cNvPr id="4" name="Picture 3"/>
          <p:cNvPicPr>
            <a:picLocks noChangeAspect="1"/>
          </p:cNvPicPr>
          <p:nvPr/>
        </p:nvPicPr>
        <p:blipFill>
          <a:blip r:embed="rId4"/>
          <a:stretch>
            <a:fillRect/>
          </a:stretch>
        </p:blipFill>
        <p:spPr>
          <a:xfrm>
            <a:off x="6629400" y="4188018"/>
            <a:ext cx="5096256" cy="2658966"/>
          </a:xfrm>
          <a:prstGeom prst="rect">
            <a:avLst/>
          </a:prstGeom>
        </p:spPr>
      </p:pic>
      <p:sp>
        <p:nvSpPr>
          <p:cNvPr id="6" name="Rectangle 5"/>
          <p:cNvSpPr/>
          <p:nvPr/>
        </p:nvSpPr>
        <p:spPr>
          <a:xfrm>
            <a:off x="533400" y="1415753"/>
            <a:ext cx="6096000" cy="2308324"/>
          </a:xfrm>
          <a:prstGeom prst="rect">
            <a:avLst/>
          </a:prstGeom>
        </p:spPr>
        <p:txBody>
          <a:bodyPr>
            <a:spAutoFit/>
          </a:bodyPr>
          <a:lstStyle/>
          <a:p>
            <a:r>
              <a:rPr lang="en-US" dirty="0"/>
              <a:t>1.For India we can see Anurag </a:t>
            </a:r>
            <a:r>
              <a:rPr lang="en-US" dirty="0" err="1"/>
              <a:t>Kashyab</a:t>
            </a:r>
            <a:r>
              <a:rPr lang="en-US" dirty="0"/>
              <a:t>, </a:t>
            </a:r>
            <a:r>
              <a:rPr lang="en-US" dirty="0" err="1"/>
              <a:t>Dhavid</a:t>
            </a:r>
            <a:r>
              <a:rPr lang="en-US" dirty="0"/>
              <a:t> </a:t>
            </a:r>
            <a:r>
              <a:rPr lang="en-US" dirty="0" err="1"/>
              <a:t>Dhawan</a:t>
            </a:r>
            <a:r>
              <a:rPr lang="en-US" dirty="0"/>
              <a:t>, Gopal Varma, </a:t>
            </a:r>
            <a:r>
              <a:rPr lang="en-US" dirty="0" err="1"/>
              <a:t>Dibakar</a:t>
            </a:r>
            <a:r>
              <a:rPr lang="en-US" dirty="0"/>
              <a:t> Banerjee and many more.</a:t>
            </a:r>
          </a:p>
          <a:p>
            <a:endParaRPr lang="en-US" dirty="0"/>
          </a:p>
          <a:p>
            <a:r>
              <a:rPr lang="en-US" dirty="0"/>
              <a:t>2.For United Kingdom we can see Mathew, Adam, Michael, John and many more.</a:t>
            </a:r>
          </a:p>
          <a:p>
            <a:endParaRPr lang="en-US" dirty="0"/>
          </a:p>
          <a:p>
            <a:r>
              <a:rPr lang="en-US" dirty="0"/>
              <a:t>3.For US we can see David, Marcus, Scott, Adam, Johnson and many more</a:t>
            </a:r>
          </a:p>
        </p:txBody>
      </p:sp>
      <p:pic>
        <p:nvPicPr>
          <p:cNvPr id="7" name="Picture 6"/>
          <p:cNvPicPr>
            <a:picLocks noChangeAspect="1"/>
          </p:cNvPicPr>
          <p:nvPr/>
        </p:nvPicPr>
        <p:blipFill>
          <a:blip r:embed="rId5"/>
          <a:stretch>
            <a:fillRect/>
          </a:stretch>
        </p:blipFill>
        <p:spPr>
          <a:xfrm>
            <a:off x="6629400" y="914225"/>
            <a:ext cx="5096256" cy="3133725"/>
          </a:xfrm>
          <a:prstGeom prst="rect">
            <a:avLst/>
          </a:prstGeom>
        </p:spPr>
      </p:pic>
    </p:spTree>
    <p:extLst>
      <p:ext uri="{BB962C8B-B14F-4D97-AF65-F5344CB8AC3E}">
        <p14:creationId xmlns:p14="http://schemas.microsoft.com/office/powerpoint/2010/main" val="381605379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1" name="Title 1048630"/>
          <p:cNvSpPr>
            <a:spLocks noGrp="1"/>
          </p:cNvSpPr>
          <p:nvPr>
            <p:ph type="title"/>
          </p:nvPr>
        </p:nvSpPr>
        <p:spPr>
          <a:xfrm>
            <a:off x="457200" y="202133"/>
            <a:ext cx="10591800" cy="738664"/>
          </a:xfrm>
        </p:spPr>
        <p:txBody>
          <a:bodyPr/>
          <a:lstStyle/>
          <a:p>
            <a:r>
              <a:rPr lang="en-US" sz="2400" b="1" dirty="0"/>
              <a:t>Is Netflix has increasingly focusing on TV rather than movies in recent years.?</a:t>
            </a:r>
            <a:endParaRPr lang="en-US" sz="2400"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rotWithShape="1">
          <a:blip r:embed="rId3"/>
          <a:srcRect l="3750" t="28878" b="22208"/>
          <a:stretch/>
        </p:blipFill>
        <p:spPr>
          <a:xfrm>
            <a:off x="219456" y="1143000"/>
            <a:ext cx="11734800" cy="3352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7"/>
          <p:cNvSpPr/>
          <p:nvPr/>
        </p:nvSpPr>
        <p:spPr>
          <a:xfrm>
            <a:off x="476250" y="4904233"/>
            <a:ext cx="10420350" cy="1200329"/>
          </a:xfrm>
          <a:prstGeom prst="rect">
            <a:avLst/>
          </a:prstGeom>
        </p:spPr>
        <p:txBody>
          <a:bodyPr wrap="square">
            <a:spAutoFit/>
          </a:bodyPr>
          <a:lstStyle/>
          <a:p>
            <a:pPr marL="342900" indent="-342900">
              <a:buFont typeface="Wingdings" panose="05000000000000000000" pitchFamily="2" charset="2"/>
              <a:buChar char="q"/>
            </a:pPr>
            <a:r>
              <a:rPr lang="en-US" sz="2400" dirty="0" smtClean="0"/>
              <a:t>Number </a:t>
            </a:r>
            <a:r>
              <a:rPr lang="en-US" sz="2400" dirty="0"/>
              <a:t>of movies added to </a:t>
            </a:r>
            <a:r>
              <a:rPr lang="en-US" sz="2400" dirty="0" err="1"/>
              <a:t>netflix</a:t>
            </a:r>
            <a:r>
              <a:rPr lang="en-US" sz="2400" dirty="0"/>
              <a:t> is higher than that of TV shows. In 2018, </a:t>
            </a:r>
            <a:r>
              <a:rPr lang="en-US" sz="2400" dirty="0" err="1"/>
              <a:t>netflix</a:t>
            </a:r>
            <a:r>
              <a:rPr lang="en-US" sz="2400" dirty="0"/>
              <a:t> added 734 movies and 386 TV shows. So there we cannot conclude that </a:t>
            </a:r>
            <a:r>
              <a:rPr lang="en-US" sz="2400" dirty="0" err="1"/>
              <a:t>netflix</a:t>
            </a:r>
            <a:r>
              <a:rPr lang="en-US" sz="2400" dirty="0"/>
              <a:t> has switched focus from movies to TV shows.</a:t>
            </a:r>
          </a:p>
        </p:txBody>
      </p:sp>
    </p:spTree>
    <p:extLst>
      <p:ext uri="{BB962C8B-B14F-4D97-AF65-F5344CB8AC3E}">
        <p14:creationId xmlns:p14="http://schemas.microsoft.com/office/powerpoint/2010/main" val="37174684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3" name="Title 2"/>
          <p:cNvSpPr>
            <a:spLocks noGrp="1"/>
          </p:cNvSpPr>
          <p:nvPr>
            <p:ph type="title"/>
          </p:nvPr>
        </p:nvSpPr>
        <p:spPr>
          <a:xfrm>
            <a:off x="533400" y="533400"/>
            <a:ext cx="5859272" cy="923330"/>
          </a:xfrm>
        </p:spPr>
        <p:txBody>
          <a:bodyPr/>
          <a:lstStyle/>
          <a:p>
            <a:r>
              <a:rPr lang="en-US" sz="6000" dirty="0" smtClean="0"/>
              <a:t>Clustering</a:t>
            </a:r>
            <a:endParaRPr lang="en-US" sz="6000" dirty="0"/>
          </a:p>
        </p:txBody>
      </p:sp>
      <p:sp>
        <p:nvSpPr>
          <p:cNvPr id="4" name="Rectangle 3"/>
          <p:cNvSpPr/>
          <p:nvPr/>
        </p:nvSpPr>
        <p:spPr>
          <a:xfrm>
            <a:off x="685800" y="1752600"/>
            <a:ext cx="6096000" cy="4154984"/>
          </a:xfrm>
          <a:prstGeom prst="rect">
            <a:avLst/>
          </a:prstGeom>
        </p:spPr>
        <p:txBody>
          <a:bodyPr>
            <a:spAutoFit/>
          </a:bodyPr>
          <a:lstStyle/>
          <a:p>
            <a:r>
              <a:rPr lang="en-US" sz="2400" b="1" dirty="0"/>
              <a:t>We have used 5 clustering algorithms:</a:t>
            </a:r>
          </a:p>
          <a:p>
            <a:endParaRPr lang="en-US" sz="2400" b="1" dirty="0"/>
          </a:p>
          <a:p>
            <a:r>
              <a:rPr lang="en-US" sz="2400" b="1" dirty="0"/>
              <a:t>1.Silhouette score(</a:t>
            </a:r>
            <a:r>
              <a:rPr lang="en-US" sz="2400" b="1" dirty="0" err="1"/>
              <a:t>KMeans</a:t>
            </a:r>
            <a:r>
              <a:rPr lang="en-US" sz="2400" b="1" dirty="0"/>
              <a:t>)</a:t>
            </a:r>
          </a:p>
          <a:p>
            <a:endParaRPr lang="en-US" sz="2400" b="1" dirty="0"/>
          </a:p>
          <a:p>
            <a:r>
              <a:rPr lang="en-US" sz="2400" b="1" dirty="0"/>
              <a:t>2.Elbow Method(</a:t>
            </a:r>
            <a:r>
              <a:rPr lang="en-US" sz="2400" b="1" dirty="0" err="1"/>
              <a:t>KMeans</a:t>
            </a:r>
            <a:r>
              <a:rPr lang="en-US" sz="2400" b="1" dirty="0"/>
              <a:t>)</a:t>
            </a:r>
          </a:p>
          <a:p>
            <a:endParaRPr lang="en-US" sz="2400" b="1" dirty="0"/>
          </a:p>
          <a:p>
            <a:r>
              <a:rPr lang="en-US" sz="2400" b="1" dirty="0"/>
              <a:t>3.DBSCAN</a:t>
            </a:r>
          </a:p>
          <a:p>
            <a:endParaRPr lang="en-US" sz="2400" b="1" dirty="0"/>
          </a:p>
          <a:p>
            <a:r>
              <a:rPr lang="en-US" sz="2400" b="1" dirty="0"/>
              <a:t>4.Dendrogram</a:t>
            </a:r>
          </a:p>
          <a:p>
            <a:endParaRPr lang="en-US" sz="2400" b="1" dirty="0"/>
          </a:p>
          <a:p>
            <a:r>
              <a:rPr lang="en-US" sz="2400" b="1" dirty="0"/>
              <a:t>5.Agglomerative clustering</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3756" y="2895600"/>
            <a:ext cx="5341944" cy="3575482"/>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64268508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4" name="Rectangle 3"/>
          <p:cNvSpPr/>
          <p:nvPr/>
        </p:nvSpPr>
        <p:spPr>
          <a:xfrm>
            <a:off x="381000" y="457199"/>
            <a:ext cx="6096000" cy="707886"/>
          </a:xfrm>
          <a:prstGeom prst="rect">
            <a:avLst/>
          </a:prstGeom>
        </p:spPr>
        <p:txBody>
          <a:bodyPr>
            <a:spAutoFit/>
          </a:bodyPr>
          <a:lstStyle/>
          <a:p>
            <a:r>
              <a:rPr lang="en-US" sz="4000" b="1" dirty="0" smtClean="0">
                <a:solidFill>
                  <a:schemeClr val="tx2"/>
                </a:solidFill>
              </a:rPr>
              <a:t>1.Silhouette </a:t>
            </a:r>
            <a:r>
              <a:rPr lang="en-US" sz="4000" b="1" dirty="0">
                <a:solidFill>
                  <a:schemeClr val="tx2"/>
                </a:solidFill>
              </a:rPr>
              <a:t>score(</a:t>
            </a:r>
            <a:r>
              <a:rPr lang="en-US" sz="4000" b="1" dirty="0" err="1">
                <a:solidFill>
                  <a:schemeClr val="tx2"/>
                </a:solidFill>
              </a:rPr>
              <a:t>KMeans</a:t>
            </a:r>
            <a:r>
              <a:rPr lang="en-US" sz="4000" b="1" dirty="0">
                <a:solidFill>
                  <a:schemeClr val="tx2"/>
                </a:solidFill>
              </a:rPr>
              <a:t>)</a:t>
            </a:r>
          </a:p>
        </p:txBody>
      </p:sp>
      <p:sp>
        <p:nvSpPr>
          <p:cNvPr id="6" name="Rectangle 5"/>
          <p:cNvSpPr/>
          <p:nvPr/>
        </p:nvSpPr>
        <p:spPr>
          <a:xfrm>
            <a:off x="0" y="1427708"/>
            <a:ext cx="5686805" cy="4154984"/>
          </a:xfrm>
          <a:prstGeom prst="rect">
            <a:avLst/>
          </a:prstGeom>
        </p:spPr>
        <p:txBody>
          <a:bodyPr wrap="square">
            <a:spAutoFit/>
          </a:bodyPr>
          <a:lstStyle/>
          <a:p>
            <a:pPr marL="342900" indent="-342900">
              <a:buFont typeface="Wingdings" panose="05000000000000000000" pitchFamily="2" charset="2"/>
              <a:buChar char="q"/>
            </a:pPr>
            <a:r>
              <a:rPr lang="en-US" sz="2400" dirty="0" smtClean="0"/>
              <a:t> </a:t>
            </a:r>
            <a:r>
              <a:rPr lang="en-US" sz="2400" dirty="0"/>
              <a:t>Silhouette Coefficient or silhouette score </a:t>
            </a:r>
            <a:r>
              <a:rPr lang="en-US" sz="2400" dirty="0" smtClean="0"/>
              <a:t>Is a </a:t>
            </a:r>
            <a:r>
              <a:rPr lang="en-US" sz="2400" dirty="0"/>
              <a:t>metric used to calculate the goodness </a:t>
            </a:r>
            <a:r>
              <a:rPr lang="en-US" sz="2400" dirty="0" smtClean="0"/>
              <a:t>of a </a:t>
            </a:r>
            <a:r>
              <a:rPr lang="en-US" sz="2400" dirty="0"/>
              <a:t>clustering technique. Its value </a:t>
            </a:r>
            <a:r>
              <a:rPr lang="en-US" sz="2400" dirty="0" smtClean="0"/>
              <a:t>ranges from </a:t>
            </a:r>
            <a:r>
              <a:rPr lang="en-US" sz="2400" dirty="0"/>
              <a:t>-1 to 1.</a:t>
            </a:r>
          </a:p>
          <a:p>
            <a:pPr marL="342900" indent="-342900">
              <a:buFont typeface="Wingdings" panose="05000000000000000000" pitchFamily="2" charset="2"/>
              <a:buChar char="q"/>
            </a:pPr>
            <a:r>
              <a:rPr lang="en-US" sz="2400" dirty="0" smtClean="0"/>
              <a:t> </a:t>
            </a:r>
            <a:r>
              <a:rPr lang="en-US" sz="2400" dirty="0"/>
              <a:t>1: Means clusters are well apart from </a:t>
            </a:r>
            <a:r>
              <a:rPr lang="en-US" sz="2400" dirty="0" smtClean="0"/>
              <a:t>each other </a:t>
            </a:r>
            <a:r>
              <a:rPr lang="en-US" sz="2400" dirty="0"/>
              <a:t>and clearly distinguished.</a:t>
            </a:r>
          </a:p>
          <a:p>
            <a:pPr marL="342900" indent="-342900">
              <a:buFont typeface="Wingdings" panose="05000000000000000000" pitchFamily="2" charset="2"/>
              <a:buChar char="q"/>
            </a:pPr>
            <a:r>
              <a:rPr lang="en-US" sz="2400" dirty="0" smtClean="0"/>
              <a:t>0</a:t>
            </a:r>
            <a:r>
              <a:rPr lang="en-US" sz="2400" dirty="0"/>
              <a:t>: Means clusters are indifferent, or we </a:t>
            </a:r>
            <a:r>
              <a:rPr lang="en-US" sz="2400" dirty="0" smtClean="0"/>
              <a:t>can say </a:t>
            </a:r>
            <a:r>
              <a:rPr lang="en-US" sz="2400" dirty="0"/>
              <a:t>that the distance between clusters </a:t>
            </a:r>
            <a:r>
              <a:rPr lang="en-US" sz="2400" dirty="0" smtClean="0"/>
              <a:t>is not </a:t>
            </a:r>
            <a:r>
              <a:rPr lang="en-US" sz="2400" dirty="0"/>
              <a:t>significant.</a:t>
            </a:r>
          </a:p>
          <a:p>
            <a:pPr marL="342900" indent="-342900">
              <a:buFont typeface="Wingdings" panose="05000000000000000000" pitchFamily="2" charset="2"/>
              <a:buChar char="q"/>
            </a:pPr>
            <a:r>
              <a:rPr lang="en-US" sz="2400" dirty="0" smtClean="0"/>
              <a:t> </a:t>
            </a:r>
            <a:r>
              <a:rPr lang="en-US" sz="2400" dirty="0"/>
              <a:t>-1: Means clusters are assigned in the</a:t>
            </a:r>
          </a:p>
          <a:p>
            <a:r>
              <a:rPr lang="en-US" sz="2400" dirty="0"/>
              <a:t>wrong way.</a:t>
            </a:r>
          </a:p>
        </p:txBody>
      </p:sp>
      <p:pic>
        <p:nvPicPr>
          <p:cNvPr id="7" name="Picture 6"/>
          <p:cNvPicPr>
            <a:picLocks noChangeAspect="1"/>
          </p:cNvPicPr>
          <p:nvPr/>
        </p:nvPicPr>
        <p:blipFill>
          <a:blip r:embed="rId3"/>
          <a:stretch>
            <a:fillRect/>
          </a:stretch>
        </p:blipFill>
        <p:spPr>
          <a:xfrm>
            <a:off x="6000750" y="1165085"/>
            <a:ext cx="5743956" cy="3070956"/>
          </a:xfrm>
          <a:prstGeom prst="rect">
            <a:avLst/>
          </a:prstGeom>
        </p:spPr>
      </p:pic>
      <p:sp>
        <p:nvSpPr>
          <p:cNvPr id="8" name="Rectangle 7"/>
          <p:cNvSpPr/>
          <p:nvPr/>
        </p:nvSpPr>
        <p:spPr>
          <a:xfrm>
            <a:off x="5220842" y="4920972"/>
            <a:ext cx="6733414" cy="1323439"/>
          </a:xfrm>
          <a:prstGeom prst="rect">
            <a:avLst/>
          </a:prstGeom>
          <a:ln w="76200">
            <a:solidFill>
              <a:schemeClr val="tx1"/>
            </a:solidFill>
          </a:ln>
        </p:spPr>
        <p:txBody>
          <a:bodyPr wrap="square">
            <a:spAutoFit/>
          </a:bodyPr>
          <a:lstStyle/>
          <a:p>
            <a:r>
              <a:rPr lang="en-US" sz="1600" dirty="0"/>
              <a:t>For </a:t>
            </a:r>
            <a:r>
              <a:rPr lang="en-US" sz="1600" dirty="0" err="1"/>
              <a:t>n_clusters</a:t>
            </a:r>
            <a:r>
              <a:rPr lang="en-US" sz="1600" dirty="0"/>
              <a:t> = 11 The average </a:t>
            </a:r>
            <a:r>
              <a:rPr lang="en-US" sz="1600" dirty="0" err="1"/>
              <a:t>silhouette_score</a:t>
            </a:r>
            <a:r>
              <a:rPr lang="en-US" sz="1600" dirty="0"/>
              <a:t> is : 0.39231962393545666</a:t>
            </a:r>
          </a:p>
          <a:p>
            <a:r>
              <a:rPr lang="en-US" sz="1600" dirty="0"/>
              <a:t>For </a:t>
            </a:r>
            <a:r>
              <a:rPr lang="en-US" sz="1600" dirty="0" err="1"/>
              <a:t>n_clusters</a:t>
            </a:r>
            <a:r>
              <a:rPr lang="en-US" sz="1600" dirty="0"/>
              <a:t> = 12 The average </a:t>
            </a:r>
            <a:r>
              <a:rPr lang="en-US" sz="1600" dirty="0" err="1"/>
              <a:t>silhouette_score</a:t>
            </a:r>
            <a:r>
              <a:rPr lang="en-US" sz="1600" dirty="0"/>
              <a:t> is : 0.3923191080640547</a:t>
            </a:r>
          </a:p>
          <a:p>
            <a:r>
              <a:rPr lang="en-US" sz="1600" dirty="0"/>
              <a:t>For </a:t>
            </a:r>
            <a:r>
              <a:rPr lang="en-US" sz="1600" dirty="0" err="1"/>
              <a:t>n_clusters</a:t>
            </a:r>
            <a:r>
              <a:rPr lang="en-US" sz="1600" dirty="0"/>
              <a:t> = 13 The average </a:t>
            </a:r>
            <a:r>
              <a:rPr lang="en-US" sz="1600" dirty="0" err="1"/>
              <a:t>silhouette_score</a:t>
            </a:r>
            <a:r>
              <a:rPr lang="en-US" sz="1600" dirty="0"/>
              <a:t> is : 0.3907297123344184</a:t>
            </a:r>
          </a:p>
          <a:p>
            <a:r>
              <a:rPr lang="en-US" sz="1600" dirty="0"/>
              <a:t>For </a:t>
            </a:r>
            <a:r>
              <a:rPr lang="en-US" sz="1600" dirty="0" err="1"/>
              <a:t>n_clusters</a:t>
            </a:r>
            <a:r>
              <a:rPr lang="en-US" sz="1600" dirty="0"/>
              <a:t> = 14 The average </a:t>
            </a:r>
            <a:r>
              <a:rPr lang="en-US" sz="1600" dirty="0" err="1"/>
              <a:t>silhouette_score</a:t>
            </a:r>
            <a:r>
              <a:rPr lang="en-US" sz="1600" dirty="0"/>
              <a:t> is : 0.3982108256771202</a:t>
            </a:r>
          </a:p>
          <a:p>
            <a:r>
              <a:rPr lang="en-US" sz="1600" dirty="0"/>
              <a:t>For </a:t>
            </a:r>
            <a:r>
              <a:rPr lang="en-US" sz="1600" dirty="0" err="1"/>
              <a:t>n_clusters</a:t>
            </a:r>
            <a:r>
              <a:rPr lang="en-US" sz="1600" dirty="0"/>
              <a:t> = 15 The average </a:t>
            </a:r>
            <a:r>
              <a:rPr lang="en-US" sz="1600" dirty="0" err="1"/>
              <a:t>silhouette_score</a:t>
            </a:r>
            <a:r>
              <a:rPr lang="en-US" sz="1600" dirty="0"/>
              <a:t> is : 0.40391820615952795</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17" name="Title 1048616"/>
          <p:cNvSpPr>
            <a:spLocks noGrp="1"/>
          </p:cNvSpPr>
          <p:nvPr>
            <p:ph type="title"/>
          </p:nvPr>
        </p:nvSpPr>
        <p:spPr>
          <a:xfrm>
            <a:off x="457200" y="202133"/>
            <a:ext cx="8568435" cy="553998"/>
          </a:xfrm>
        </p:spPr>
        <p:txBody>
          <a:bodyPr/>
          <a:lstStyle/>
          <a:p>
            <a:r>
              <a:rPr lang="en-US" b="1" dirty="0"/>
              <a:t>2.Elbow Method(</a:t>
            </a:r>
            <a:r>
              <a:rPr lang="en-US" b="1" dirty="0" err="1"/>
              <a:t>KMeans</a:t>
            </a:r>
            <a:r>
              <a:rPr lang="en-US" b="1" dirty="0"/>
              <a:t>)</a:t>
            </a:r>
          </a:p>
        </p:txBody>
      </p:sp>
      <p:sp>
        <p:nvSpPr>
          <p:cNvPr id="1048618" name="Text Placeholder 1048617"/>
          <p:cNvSpPr>
            <a:spLocks noGrp="1"/>
          </p:cNvSpPr>
          <p:nvPr>
            <p:ph type="body" idx="1"/>
          </p:nvPr>
        </p:nvSpPr>
        <p:spPr>
          <a:xfrm>
            <a:off x="7391400" y="1524000"/>
            <a:ext cx="5498664" cy="3385542"/>
          </a:xfrm>
        </p:spPr>
        <p:txBody>
          <a:bodyPr/>
          <a:lstStyle/>
          <a:p>
            <a:pPr marL="342900" indent="-342900">
              <a:buFont typeface="Wingdings" panose="05000000000000000000" pitchFamily="2" charset="2"/>
              <a:buChar char="q"/>
            </a:pPr>
            <a:r>
              <a:rPr lang="en-US" dirty="0"/>
              <a:t>The Elbow Curve is one of the</a:t>
            </a:r>
          </a:p>
          <a:p>
            <a:r>
              <a:rPr lang="en-US" dirty="0"/>
              <a:t>most popular methods to</a:t>
            </a:r>
          </a:p>
          <a:p>
            <a:r>
              <a:rPr lang="en-US" dirty="0"/>
              <a:t>determine this optimal value of k</a:t>
            </a:r>
            <a:r>
              <a:rPr lang="en-US" dirty="0" smtClean="0"/>
              <a:t>.</a:t>
            </a:r>
          </a:p>
          <a:p>
            <a:endParaRPr lang="en-US" dirty="0"/>
          </a:p>
          <a:p>
            <a:pPr marL="342900" indent="-342900">
              <a:buFont typeface="Wingdings" panose="05000000000000000000" pitchFamily="2" charset="2"/>
              <a:buChar char="q"/>
            </a:pPr>
            <a:r>
              <a:rPr lang="en-US" dirty="0" smtClean="0"/>
              <a:t> </a:t>
            </a:r>
            <a:r>
              <a:rPr lang="en-US" dirty="0"/>
              <a:t>The elbow curve uses the sum of</a:t>
            </a:r>
          </a:p>
          <a:p>
            <a:r>
              <a:rPr lang="en-US" dirty="0"/>
              <a:t>squared distance (SSE) to</a:t>
            </a:r>
          </a:p>
          <a:p>
            <a:r>
              <a:rPr lang="en-US" dirty="0"/>
              <a:t>choose an ideal value of k based</a:t>
            </a:r>
          </a:p>
          <a:p>
            <a:r>
              <a:rPr lang="en-US" dirty="0"/>
              <a:t>on the distance between the data</a:t>
            </a:r>
          </a:p>
          <a:p>
            <a:r>
              <a:rPr lang="en-US" dirty="0"/>
              <a:t>points and their assigned</a:t>
            </a:r>
          </a:p>
          <a:p>
            <a:r>
              <a:rPr lang="en-US" dirty="0"/>
              <a:t>clusters.</a:t>
            </a:r>
            <a:endParaRPr lang="en-IN" dirty="0"/>
          </a:p>
          <a:p>
            <a:r>
              <a:rPr lang="en-US" dirty="0"/>
              <a:t> </a:t>
            </a:r>
            <a:endParaRPr lang="en-IN" dirty="0"/>
          </a:p>
        </p:txBody>
      </p:sp>
      <p:pic>
        <p:nvPicPr>
          <p:cNvPr id="2097158" name="Picture 2097157"/>
          <p:cNvPicPr>
            <a:picLocks/>
          </p:cNvPicPr>
          <p:nvPr/>
        </p:nvPicPr>
        <p:blipFill>
          <a:blip r:embed="rId2"/>
          <a:stretch>
            <a:fillRect/>
          </a:stretch>
        </p:blipFill>
        <p:spPr>
          <a:xfrm>
            <a:off x="152400" y="1066800"/>
            <a:ext cx="6934200" cy="530571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2" name="Rectangle 1"/>
          <p:cNvSpPr/>
          <p:nvPr/>
        </p:nvSpPr>
        <p:spPr>
          <a:xfrm>
            <a:off x="3962400" y="2743200"/>
            <a:ext cx="21336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Optimum number of cluster  6</a:t>
            </a:r>
            <a:endParaRPr lang="en-US" dirty="0"/>
          </a:p>
        </p:txBody>
      </p:sp>
      <p:sp>
        <p:nvSpPr>
          <p:cNvPr id="3" name="Up Arrow 2"/>
          <p:cNvSpPr/>
          <p:nvPr/>
        </p:nvSpPr>
        <p:spPr>
          <a:xfrm rot="12764873">
            <a:off x="3676516" y="3694579"/>
            <a:ext cx="457200" cy="12555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40" name="Text Placeholder 1048639"/>
          <p:cNvSpPr>
            <a:spLocks noGrp="1"/>
          </p:cNvSpPr>
          <p:nvPr>
            <p:ph type="body" idx="1"/>
          </p:nvPr>
        </p:nvSpPr>
        <p:spPr>
          <a:xfrm>
            <a:off x="630553" y="488345"/>
            <a:ext cx="11399519" cy="492443"/>
          </a:xfrm>
        </p:spPr>
        <p:txBody>
          <a:bodyPr/>
          <a:lstStyle/>
          <a:p>
            <a:r>
              <a:rPr lang="en-US" sz="3200" b="1" dirty="0">
                <a:solidFill>
                  <a:schemeClr val="tx2"/>
                </a:solidFill>
              </a:rPr>
              <a:t>K-MEANS</a:t>
            </a:r>
            <a:endParaRPr lang="en-IN" sz="3200" b="1" dirty="0">
              <a:solidFill>
                <a:schemeClr val="tx2"/>
              </a:solidFill>
            </a:endParaRPr>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3"/>
          <a:stretch>
            <a:fillRect/>
          </a:stretch>
        </p:blipFill>
        <p:spPr>
          <a:xfrm>
            <a:off x="386715" y="1981200"/>
            <a:ext cx="5943598" cy="43778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Rectangle 2"/>
          <p:cNvSpPr/>
          <p:nvPr/>
        </p:nvSpPr>
        <p:spPr>
          <a:xfrm>
            <a:off x="6553200" y="2286000"/>
            <a:ext cx="6096000" cy="2677656"/>
          </a:xfrm>
          <a:prstGeom prst="rect">
            <a:avLst/>
          </a:prstGeom>
        </p:spPr>
        <p:txBody>
          <a:bodyPr>
            <a:spAutoFit/>
          </a:bodyPr>
          <a:lstStyle/>
          <a:p>
            <a:pPr marL="285750" indent="-285750">
              <a:buFont typeface="Wingdings" panose="05000000000000000000" pitchFamily="2" charset="2"/>
              <a:buChar char="q"/>
            </a:pPr>
            <a:r>
              <a:rPr lang="en-US" dirty="0" smtClean="0"/>
              <a:t> </a:t>
            </a:r>
            <a:r>
              <a:rPr lang="en-US" sz="2400" dirty="0"/>
              <a:t>K-means clustering is one of the simplest</a:t>
            </a:r>
          </a:p>
          <a:p>
            <a:r>
              <a:rPr lang="en-US" sz="2400" dirty="0"/>
              <a:t>and popular unsupervised machine</a:t>
            </a:r>
          </a:p>
          <a:p>
            <a:r>
              <a:rPr lang="en-US" sz="2400" dirty="0"/>
              <a:t>learning algorithms.</a:t>
            </a:r>
          </a:p>
          <a:p>
            <a:pPr marL="285750" indent="-285750">
              <a:buFont typeface="Wingdings" panose="05000000000000000000" pitchFamily="2" charset="2"/>
              <a:buChar char="q"/>
            </a:pPr>
            <a:r>
              <a:rPr lang="en-US" sz="2400" dirty="0" smtClean="0"/>
              <a:t> </a:t>
            </a:r>
            <a:r>
              <a:rPr lang="en-US" sz="2400" dirty="0"/>
              <a:t>Typically, unsupervised algorithms make</a:t>
            </a:r>
          </a:p>
          <a:p>
            <a:r>
              <a:rPr lang="en-US" sz="2400" dirty="0"/>
              <a:t>inferences from datasets using only input</a:t>
            </a:r>
          </a:p>
          <a:p>
            <a:r>
              <a:rPr lang="en-US" sz="2400" dirty="0"/>
              <a:t>vectors without referring to known, or</a:t>
            </a:r>
          </a:p>
          <a:p>
            <a:r>
              <a:rPr lang="en-US" sz="2400" dirty="0"/>
              <a:t>labelled, outcomes.</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5" name="Title 1048634"/>
          <p:cNvSpPr>
            <a:spLocks noGrp="1"/>
          </p:cNvSpPr>
          <p:nvPr>
            <p:ph type="title"/>
          </p:nvPr>
        </p:nvSpPr>
        <p:spPr>
          <a:xfrm>
            <a:off x="396240" y="170771"/>
            <a:ext cx="6482854" cy="1107996"/>
          </a:xfrm>
        </p:spPr>
        <p:txBody>
          <a:bodyPr/>
          <a:lstStyle/>
          <a:p>
            <a:r>
              <a:rPr lang="en-US" b="1" dirty="0"/>
              <a:t>3.DBSCAN</a:t>
            </a:r>
            <a:br>
              <a:rPr lang="en-US" b="1" dirty="0"/>
            </a:br>
            <a:r>
              <a:rPr lang="en-US" dirty="0" smtClean="0"/>
              <a:t> </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0" y="990600"/>
            <a:ext cx="8220456" cy="4832092"/>
          </a:xfrm>
          <a:prstGeom prst="rect">
            <a:avLst/>
          </a:prstGeom>
        </p:spPr>
        <p:txBody>
          <a:bodyPr wrap="square">
            <a:spAutoFit/>
          </a:bodyPr>
          <a:lstStyle/>
          <a:p>
            <a:pPr marL="285750" indent="-285750">
              <a:buFont typeface="Wingdings" panose="05000000000000000000" pitchFamily="2" charset="2"/>
              <a:buChar char="q"/>
            </a:pPr>
            <a:r>
              <a:rPr lang="en-US" sz="2800" dirty="0" smtClean="0"/>
              <a:t> </a:t>
            </a:r>
            <a:r>
              <a:rPr lang="en-US" sz="2800" dirty="0"/>
              <a:t>DBSCAN is the acronym for Density-Based</a:t>
            </a:r>
          </a:p>
          <a:p>
            <a:r>
              <a:rPr lang="en-US" sz="2800" dirty="0"/>
              <a:t>Spatial Clustering of Applications with</a:t>
            </a:r>
          </a:p>
          <a:p>
            <a:r>
              <a:rPr lang="en-US" sz="2800" dirty="0"/>
              <a:t>Noise. DBSCAN is extensively used for the</a:t>
            </a:r>
          </a:p>
          <a:p>
            <a:r>
              <a:rPr lang="en-US" sz="2800" dirty="0"/>
              <a:t>identification of clusters in massive spatial</a:t>
            </a:r>
          </a:p>
          <a:p>
            <a:r>
              <a:rPr lang="en-US" sz="2800" dirty="0"/>
              <a:t>populations or datasets by taking the local</a:t>
            </a:r>
          </a:p>
          <a:p>
            <a:r>
              <a:rPr lang="en-US" sz="2800" dirty="0"/>
              <a:t>densities and properties of the data points</a:t>
            </a:r>
          </a:p>
          <a:p>
            <a:r>
              <a:rPr lang="en-US" sz="2800" dirty="0"/>
              <a:t>into account.</a:t>
            </a:r>
          </a:p>
          <a:p>
            <a:pPr marL="285750" indent="-285750">
              <a:buFont typeface="Wingdings" panose="05000000000000000000" pitchFamily="2" charset="2"/>
              <a:buChar char="q"/>
            </a:pPr>
            <a:r>
              <a:rPr lang="en-US" sz="2800" dirty="0" smtClean="0"/>
              <a:t> </a:t>
            </a:r>
            <a:r>
              <a:rPr lang="en-US" sz="2800" dirty="0"/>
              <a:t>DBSCAN is especially useful for working</a:t>
            </a:r>
          </a:p>
          <a:p>
            <a:r>
              <a:rPr lang="en-US" sz="2800" dirty="0"/>
              <a:t>with outliers or anomalies and correctly</a:t>
            </a:r>
          </a:p>
          <a:p>
            <a:r>
              <a:rPr lang="en-US" sz="2800" dirty="0"/>
              <a:t>detecting these outliers and points that stand</a:t>
            </a:r>
          </a:p>
          <a:p>
            <a:r>
              <a:rPr lang="en-US" sz="2800" dirty="0"/>
              <a:t>out.</a:t>
            </a:r>
          </a:p>
        </p:txBody>
      </p:sp>
      <p:pic>
        <p:nvPicPr>
          <p:cNvPr id="3" name="Picture 2"/>
          <p:cNvPicPr>
            <a:picLocks noChangeAspect="1"/>
          </p:cNvPicPr>
          <p:nvPr/>
        </p:nvPicPr>
        <p:blipFill>
          <a:blip r:embed="rId3"/>
          <a:stretch>
            <a:fillRect/>
          </a:stretch>
        </p:blipFill>
        <p:spPr>
          <a:xfrm>
            <a:off x="6879094" y="1107567"/>
            <a:ext cx="5072062" cy="4810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3" name="Title 1048632"/>
          <p:cNvSpPr>
            <a:spLocks noGrp="1"/>
          </p:cNvSpPr>
          <p:nvPr>
            <p:ph type="title"/>
          </p:nvPr>
        </p:nvSpPr>
        <p:spPr>
          <a:xfrm>
            <a:off x="609600" y="419099"/>
            <a:ext cx="9448800" cy="1107996"/>
          </a:xfrm>
        </p:spPr>
        <p:txBody>
          <a:bodyPr/>
          <a:lstStyle/>
          <a:p>
            <a:r>
              <a:rPr lang="en-US" dirty="0" smtClean="0"/>
              <a:t>HIERARCHICAL CLUSTERING </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4876800" y="1295400"/>
            <a:ext cx="7924800" cy="3539430"/>
          </a:xfrm>
          <a:prstGeom prst="rect">
            <a:avLst/>
          </a:prstGeom>
        </p:spPr>
        <p:txBody>
          <a:bodyPr wrap="square">
            <a:spAutoFit/>
          </a:bodyPr>
          <a:lstStyle/>
          <a:p>
            <a:pPr marL="285750" indent="-285750">
              <a:buFont typeface="Wingdings" panose="05000000000000000000" pitchFamily="2" charset="2"/>
              <a:buChar char="q"/>
            </a:pPr>
            <a:r>
              <a:rPr lang="en-US" sz="2800" dirty="0" smtClean="0"/>
              <a:t> </a:t>
            </a:r>
            <a:r>
              <a:rPr lang="en-US" sz="2800" dirty="0"/>
              <a:t>Hierarchical clustering is also known as</a:t>
            </a:r>
          </a:p>
          <a:p>
            <a:r>
              <a:rPr lang="en-US" sz="2800" dirty="0"/>
              <a:t>Hierarchical Cluster Analysis (HCA) is</a:t>
            </a:r>
          </a:p>
          <a:p>
            <a:r>
              <a:rPr lang="en-US" sz="2800" dirty="0"/>
              <a:t>unsupervised Machine Learning.</a:t>
            </a:r>
          </a:p>
          <a:p>
            <a:pPr marL="285750" indent="-285750">
              <a:buFont typeface="Wingdings" panose="05000000000000000000" pitchFamily="2" charset="2"/>
              <a:buChar char="q"/>
            </a:pPr>
            <a:r>
              <a:rPr lang="en-US" sz="2800" dirty="0" smtClean="0"/>
              <a:t>It </a:t>
            </a:r>
            <a:r>
              <a:rPr lang="en-US" sz="2800" dirty="0"/>
              <a:t>groups </a:t>
            </a:r>
            <a:r>
              <a:rPr lang="en-US" sz="2800" dirty="0" smtClean="0"/>
              <a:t>unlabeled </a:t>
            </a:r>
            <a:r>
              <a:rPr lang="en-US" sz="2800" dirty="0"/>
              <a:t>data sets into groups also</a:t>
            </a:r>
          </a:p>
          <a:p>
            <a:r>
              <a:rPr lang="en-US" sz="2800" dirty="0"/>
              <a:t>Known as clusters.</a:t>
            </a:r>
          </a:p>
          <a:p>
            <a:pPr marL="285750" indent="-285750">
              <a:buFont typeface="Wingdings" panose="05000000000000000000" pitchFamily="2" charset="2"/>
              <a:buChar char="q"/>
            </a:pPr>
            <a:r>
              <a:rPr lang="en-US" sz="2800" dirty="0" smtClean="0"/>
              <a:t> </a:t>
            </a:r>
            <a:r>
              <a:rPr lang="en-US" sz="2800" dirty="0"/>
              <a:t>In this algorithm, we develop the hierarchy of</a:t>
            </a:r>
          </a:p>
          <a:p>
            <a:r>
              <a:rPr lang="en-US" sz="2800" dirty="0"/>
              <a:t>clusters in the form of a tree, and this </a:t>
            </a:r>
            <a:r>
              <a:rPr lang="en-US" sz="2800" dirty="0" smtClean="0"/>
              <a:t>tree shaped </a:t>
            </a:r>
            <a:r>
              <a:rPr lang="en-US" sz="2800" dirty="0"/>
              <a:t>structure is known as the </a:t>
            </a:r>
            <a:r>
              <a:rPr lang="en-US" sz="2800" dirty="0" err="1"/>
              <a:t>Dendrogram</a:t>
            </a:r>
            <a:endParaRPr lang="en-US" sz="2800" dirty="0"/>
          </a:p>
        </p:txBody>
      </p:sp>
      <p:pic>
        <p:nvPicPr>
          <p:cNvPr id="3" name="Picture 2"/>
          <p:cNvPicPr>
            <a:picLocks noChangeAspect="1"/>
          </p:cNvPicPr>
          <p:nvPr/>
        </p:nvPicPr>
        <p:blipFill>
          <a:blip r:embed="rId3"/>
          <a:stretch>
            <a:fillRect/>
          </a:stretch>
        </p:blipFill>
        <p:spPr>
          <a:xfrm>
            <a:off x="128587" y="1219200"/>
            <a:ext cx="4724400" cy="5562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598" name="Title 1"/>
          <p:cNvSpPr>
            <a:spLocks noGrp="1"/>
          </p:cNvSpPr>
          <p:nvPr>
            <p:ph type="title"/>
          </p:nvPr>
        </p:nvSpPr>
        <p:spPr>
          <a:xfrm>
            <a:off x="762000" y="256034"/>
            <a:ext cx="10340588" cy="533400"/>
          </a:xfrm>
        </p:spPr>
        <p:txBody>
          <a:bodyPr/>
          <a:lstStyle/>
          <a:p>
            <a:r>
              <a:rPr lang="en-US" dirty="0"/>
              <a:t>Netflix movies and TV shows Clustering </a:t>
            </a:r>
            <a:endParaRPr lang="zh-CN" altLang="en-US" dirty="0"/>
          </a:p>
        </p:txBody>
      </p:sp>
      <p:sp>
        <p:nvSpPr>
          <p:cNvPr id="1048600"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pic>
        <p:nvPicPr>
          <p:cNvPr id="2097153" name="Picture 2097152"/>
          <p:cNvPicPr>
            <a:picLocks/>
          </p:cNvPicPr>
          <p:nvPr/>
        </p:nvPicPr>
        <p:blipFill>
          <a:blip r:embed="rId3"/>
          <a:stretch>
            <a:fillRect/>
          </a:stretch>
        </p:blipFill>
        <p:spPr>
          <a:xfrm>
            <a:off x="1093058" y="1600200"/>
            <a:ext cx="10175398" cy="4808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3" name="Title 1048632"/>
          <p:cNvSpPr>
            <a:spLocks noGrp="1"/>
          </p:cNvSpPr>
          <p:nvPr>
            <p:ph type="title"/>
          </p:nvPr>
        </p:nvSpPr>
        <p:spPr>
          <a:xfrm>
            <a:off x="609600" y="419099"/>
            <a:ext cx="9448800" cy="553998"/>
          </a:xfrm>
        </p:spPr>
        <p:txBody>
          <a:bodyPr/>
          <a:lstStyle/>
          <a:p>
            <a:r>
              <a:rPr lang="en-US" b="1" dirty="0"/>
              <a:t>4.Agglomerative Clustering:</a:t>
            </a:r>
            <a:endParaRPr lang="en-US"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152400" y="1447800"/>
            <a:ext cx="6096000" cy="4401205"/>
          </a:xfrm>
          <a:prstGeom prst="rect">
            <a:avLst/>
          </a:prstGeom>
        </p:spPr>
        <p:txBody>
          <a:bodyPr>
            <a:spAutoFit/>
          </a:bodyPr>
          <a:lstStyle/>
          <a:p>
            <a:pPr marL="285750" indent="-285750">
              <a:buFont typeface="Wingdings" panose="05000000000000000000" pitchFamily="2" charset="2"/>
              <a:buChar char="q"/>
            </a:pPr>
            <a:r>
              <a:rPr lang="en-US" sz="2800" dirty="0"/>
              <a:t>Agglomerative Clustering: Also</a:t>
            </a:r>
          </a:p>
          <a:p>
            <a:r>
              <a:rPr lang="en-US" sz="2800" dirty="0"/>
              <a:t>known as bottom-up approach or</a:t>
            </a:r>
          </a:p>
          <a:p>
            <a:r>
              <a:rPr lang="en-US" sz="2800" dirty="0"/>
              <a:t>hierarchical agglomerative clustering</a:t>
            </a:r>
          </a:p>
          <a:p>
            <a:r>
              <a:rPr lang="en-US" sz="2800" dirty="0"/>
              <a:t>(HAC).</a:t>
            </a:r>
          </a:p>
          <a:p>
            <a:pPr marL="285750" indent="-285750">
              <a:buFont typeface="Wingdings" panose="05000000000000000000" pitchFamily="2" charset="2"/>
              <a:buChar char="q"/>
            </a:pPr>
            <a:r>
              <a:rPr lang="en-US" sz="2800" dirty="0" smtClean="0"/>
              <a:t> </a:t>
            </a:r>
            <a:r>
              <a:rPr lang="en-US" sz="2800" dirty="0"/>
              <a:t>A structure that is more informative</a:t>
            </a:r>
          </a:p>
          <a:p>
            <a:r>
              <a:rPr lang="en-US" sz="2800" dirty="0"/>
              <a:t>than the unstructured set of clusters</a:t>
            </a:r>
          </a:p>
          <a:p>
            <a:r>
              <a:rPr lang="en-US" sz="2800" dirty="0"/>
              <a:t>returned by flat clustering.</a:t>
            </a:r>
          </a:p>
          <a:p>
            <a:pPr marL="285750" indent="-285750">
              <a:buFont typeface="Wingdings" panose="05000000000000000000" pitchFamily="2" charset="2"/>
              <a:buChar char="q"/>
            </a:pPr>
            <a:r>
              <a:rPr lang="en-US" sz="2800" dirty="0" smtClean="0"/>
              <a:t> </a:t>
            </a:r>
            <a:r>
              <a:rPr lang="en-US" sz="2800" dirty="0"/>
              <a:t>This clustering algorithm does not</a:t>
            </a:r>
          </a:p>
          <a:p>
            <a:r>
              <a:rPr lang="en-US" sz="2800" dirty="0"/>
              <a:t>require us to </a:t>
            </a:r>
            <a:r>
              <a:rPr lang="en-US" sz="2800" dirty="0" err="1"/>
              <a:t>prespecify</a:t>
            </a:r>
            <a:r>
              <a:rPr lang="en-US" sz="2800" dirty="0"/>
              <a:t> the number</a:t>
            </a:r>
          </a:p>
          <a:p>
            <a:r>
              <a:rPr lang="en-US" sz="2800" dirty="0"/>
              <a:t>of clusters.</a:t>
            </a:r>
          </a:p>
        </p:txBody>
      </p:sp>
      <p:pic>
        <p:nvPicPr>
          <p:cNvPr id="3" name="Picture 2"/>
          <p:cNvPicPr>
            <a:picLocks noChangeAspect="1"/>
          </p:cNvPicPr>
          <p:nvPr/>
        </p:nvPicPr>
        <p:blipFill>
          <a:blip r:embed="rId3"/>
          <a:stretch>
            <a:fillRect/>
          </a:stretch>
        </p:blipFill>
        <p:spPr>
          <a:xfrm>
            <a:off x="6400800" y="1142999"/>
            <a:ext cx="4758854" cy="47060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6563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3" name="Title 1048632"/>
          <p:cNvSpPr>
            <a:spLocks noGrp="1"/>
          </p:cNvSpPr>
          <p:nvPr>
            <p:ph type="title"/>
          </p:nvPr>
        </p:nvSpPr>
        <p:spPr>
          <a:xfrm>
            <a:off x="609600" y="419099"/>
            <a:ext cx="9448800" cy="553998"/>
          </a:xfrm>
        </p:spPr>
        <p:txBody>
          <a:bodyPr/>
          <a:lstStyle/>
          <a:p>
            <a:r>
              <a:rPr lang="en-US" dirty="0"/>
              <a:t>RECOMMENDATION SYSTEM</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304800" y="1295400"/>
            <a:ext cx="6096000" cy="4832092"/>
          </a:xfrm>
          <a:prstGeom prst="rect">
            <a:avLst/>
          </a:prstGeom>
        </p:spPr>
        <p:txBody>
          <a:bodyPr>
            <a:spAutoFit/>
          </a:bodyPr>
          <a:lstStyle/>
          <a:p>
            <a:pPr marL="285750" indent="-285750">
              <a:buFont typeface="Wingdings" panose="05000000000000000000" pitchFamily="2" charset="2"/>
              <a:buChar char="q"/>
            </a:pPr>
            <a:r>
              <a:rPr lang="en-US" sz="2800" dirty="0" smtClean="0"/>
              <a:t> </a:t>
            </a:r>
            <a:r>
              <a:rPr lang="en-US" sz="2800" dirty="0"/>
              <a:t>A recommender system, or a</a:t>
            </a:r>
          </a:p>
          <a:p>
            <a:r>
              <a:rPr lang="en-US" sz="2800" dirty="0"/>
              <a:t>recommendation system, is a subclass</a:t>
            </a:r>
          </a:p>
          <a:p>
            <a:r>
              <a:rPr lang="en-US" sz="2800" dirty="0"/>
              <a:t>of information filtering system that</a:t>
            </a:r>
          </a:p>
          <a:p>
            <a:r>
              <a:rPr lang="en-US" sz="2800" dirty="0"/>
              <a:t>seeks to predict the “rating” or</a:t>
            </a:r>
          </a:p>
          <a:p>
            <a:r>
              <a:rPr lang="en-US" sz="2800" dirty="0"/>
              <a:t>“preference” a user would give to an</a:t>
            </a:r>
          </a:p>
          <a:p>
            <a:r>
              <a:rPr lang="en-US" sz="2800" dirty="0"/>
              <a:t>item.</a:t>
            </a:r>
          </a:p>
          <a:p>
            <a:pPr marL="285750" indent="-285750">
              <a:buFont typeface="Wingdings" panose="05000000000000000000" pitchFamily="2" charset="2"/>
              <a:buChar char="q"/>
            </a:pPr>
            <a:r>
              <a:rPr lang="en-US" sz="2800" dirty="0" smtClean="0"/>
              <a:t>They </a:t>
            </a:r>
            <a:r>
              <a:rPr lang="en-US" sz="2800" dirty="0"/>
              <a:t>are primarily used in commercial</a:t>
            </a:r>
          </a:p>
          <a:p>
            <a:r>
              <a:rPr lang="en-US" sz="2800" dirty="0"/>
              <a:t>applications.</a:t>
            </a:r>
          </a:p>
          <a:p>
            <a:pPr marL="285750" indent="-285750">
              <a:buFont typeface="Wingdings" panose="05000000000000000000" pitchFamily="2" charset="2"/>
              <a:buChar char="q"/>
            </a:pPr>
            <a:r>
              <a:rPr lang="en-US" sz="2800" dirty="0" smtClean="0"/>
              <a:t> </a:t>
            </a:r>
            <a:r>
              <a:rPr lang="en-US" sz="2800" dirty="0"/>
              <a:t>The famous Netflix Prize is also a</a:t>
            </a:r>
          </a:p>
          <a:p>
            <a:r>
              <a:rPr lang="en-US" sz="2800" dirty="0"/>
              <a:t>competition in the context of</a:t>
            </a:r>
          </a:p>
          <a:p>
            <a:r>
              <a:rPr lang="en-US" sz="2800" dirty="0"/>
              <a:t>recommendation systems.</a:t>
            </a:r>
          </a:p>
        </p:txBody>
      </p:sp>
      <p:pic>
        <p:nvPicPr>
          <p:cNvPr id="3" name="Picture 2"/>
          <p:cNvPicPr>
            <a:picLocks noChangeAspect="1"/>
          </p:cNvPicPr>
          <p:nvPr/>
        </p:nvPicPr>
        <p:blipFill rotWithShape="1">
          <a:blip r:embed="rId3"/>
          <a:srcRect l="4375" t="37772" r="64375" b="26656"/>
          <a:stretch/>
        </p:blipFill>
        <p:spPr>
          <a:xfrm>
            <a:off x="6934200" y="1524000"/>
            <a:ext cx="4876800" cy="4267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071796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33" name="Title 1048632"/>
          <p:cNvSpPr>
            <a:spLocks noGrp="1"/>
          </p:cNvSpPr>
          <p:nvPr>
            <p:ph type="title"/>
          </p:nvPr>
        </p:nvSpPr>
        <p:spPr>
          <a:xfrm>
            <a:off x="609600" y="419099"/>
            <a:ext cx="9448800" cy="553998"/>
          </a:xfrm>
        </p:spPr>
        <p:txBody>
          <a:bodyPr/>
          <a:lstStyle/>
          <a:p>
            <a:r>
              <a:rPr lang="en-US" dirty="0" smtClean="0"/>
              <a:t>Conclusion</a:t>
            </a:r>
            <a:endParaRPr lang="en-IN" dirty="0"/>
          </a:p>
        </p:txBody>
      </p:sp>
      <p:sp>
        <p:nvSpPr>
          <p:cNvPr id="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2" name="Rectangle 1"/>
          <p:cNvSpPr/>
          <p:nvPr/>
        </p:nvSpPr>
        <p:spPr>
          <a:xfrm>
            <a:off x="228600" y="1295400"/>
            <a:ext cx="11725656" cy="5016758"/>
          </a:xfrm>
          <a:prstGeom prst="rect">
            <a:avLst/>
          </a:prstGeom>
        </p:spPr>
        <p:txBody>
          <a:bodyPr wrap="square">
            <a:spAutoFit/>
          </a:bodyPr>
          <a:lstStyle/>
          <a:p>
            <a:r>
              <a:rPr lang="en-US" sz="2000" b="1" dirty="0" smtClean="0"/>
              <a:t>1.Netflix </a:t>
            </a:r>
            <a:r>
              <a:rPr lang="en-US" sz="2000" b="1" dirty="0"/>
              <a:t>has 69% of its content as movies, so we can say that movies are clearly </a:t>
            </a:r>
            <a:r>
              <a:rPr lang="en-US" sz="2000" b="1" dirty="0" smtClean="0"/>
              <a:t>more popular on </a:t>
            </a:r>
            <a:r>
              <a:rPr lang="en-US" sz="2000" b="1" dirty="0"/>
              <a:t>Netflix than TV shows. Netflix has more movies than TV </a:t>
            </a:r>
            <a:r>
              <a:rPr lang="en-US" sz="2000" b="1" dirty="0" smtClean="0"/>
              <a:t>Shows</a:t>
            </a:r>
          </a:p>
          <a:p>
            <a:endParaRPr lang="en-US" sz="2000" b="1" dirty="0"/>
          </a:p>
          <a:p>
            <a:r>
              <a:rPr lang="en-US" sz="2000" b="1" dirty="0"/>
              <a:t>2. United States provides the most number of movies and shows followed by India and United Kingdom</a:t>
            </a:r>
            <a:r>
              <a:rPr lang="en-US" sz="2000" b="1" dirty="0" smtClean="0"/>
              <a:t>.</a:t>
            </a:r>
          </a:p>
          <a:p>
            <a:endParaRPr lang="en-US" sz="2000" b="1" dirty="0"/>
          </a:p>
          <a:p>
            <a:r>
              <a:rPr lang="en-US" sz="2000" b="1" dirty="0"/>
              <a:t>3. TV-MA rated content is maximum in number in the dataset. This rating indicates that the content is for mature and adult audience above the age of </a:t>
            </a:r>
            <a:r>
              <a:rPr lang="en-US" sz="2000" b="1" dirty="0" smtClean="0"/>
              <a:t>18</a:t>
            </a:r>
          </a:p>
          <a:p>
            <a:endParaRPr lang="en-US" sz="2000" b="1" dirty="0"/>
          </a:p>
          <a:p>
            <a:r>
              <a:rPr lang="en-US" sz="2000" b="1" dirty="0"/>
              <a:t>4. There is an exponential raise in the number of TV shows and movies distributed by Netflix in the recent years</a:t>
            </a:r>
            <a:r>
              <a:rPr lang="en-US" sz="2000" b="1" dirty="0" smtClean="0"/>
              <a:t>.</a:t>
            </a:r>
          </a:p>
          <a:p>
            <a:endParaRPr lang="en-US" sz="2000" b="1" dirty="0"/>
          </a:p>
          <a:p>
            <a:r>
              <a:rPr lang="en-US" sz="2000" b="1" dirty="0"/>
              <a:t>5. Optimal number of clusters were found out to be </a:t>
            </a:r>
            <a:r>
              <a:rPr lang="en-US" sz="2000" b="1" dirty="0" smtClean="0"/>
              <a:t>15 </a:t>
            </a:r>
            <a:r>
              <a:rPr lang="en-US" sz="2000" b="1" dirty="0"/>
              <a:t>with silhouette coefficient value of </a:t>
            </a:r>
            <a:r>
              <a:rPr lang="en-US" sz="2000" b="1" dirty="0" smtClean="0"/>
              <a:t>0.040</a:t>
            </a:r>
          </a:p>
          <a:p>
            <a:endParaRPr lang="en-US" sz="2000" b="1" dirty="0"/>
          </a:p>
          <a:p>
            <a:r>
              <a:rPr lang="en-US" sz="2000" b="1" dirty="0" smtClean="0"/>
              <a:t>6.Recommendation </a:t>
            </a:r>
            <a:r>
              <a:rPr lang="en-US" sz="2000" b="1" dirty="0"/>
              <a:t>based on cosine </a:t>
            </a:r>
            <a:r>
              <a:rPr lang="en-US" sz="2000" b="1" dirty="0" err="1"/>
              <a:t>similiarity</a:t>
            </a:r>
            <a:r>
              <a:rPr lang="en-US" sz="2000" b="1" dirty="0"/>
              <a:t> is also done on the same transformed data</a:t>
            </a:r>
            <a:r>
              <a:rPr lang="en-US" sz="2000" b="1" dirty="0" smtClean="0"/>
              <a:t>.</a:t>
            </a:r>
          </a:p>
          <a:p>
            <a:endParaRPr lang="en-US" sz="2000" b="1" dirty="0"/>
          </a:p>
          <a:p>
            <a:r>
              <a:rPr lang="en-US" sz="2000" b="1" dirty="0" smtClean="0"/>
              <a:t>7.Indian market is one of the biggest market after USA so Netflix should more focus on Indian market</a:t>
            </a:r>
            <a:endParaRPr lang="en-US" sz="2000" b="1" dirty="0"/>
          </a:p>
        </p:txBody>
      </p:sp>
    </p:spTree>
    <p:extLst>
      <p:ext uri="{BB962C8B-B14F-4D97-AF65-F5344CB8AC3E}">
        <p14:creationId xmlns:p14="http://schemas.microsoft.com/office/powerpoint/2010/main" val="384024410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41" name="Rectangle 5"/>
          <p:cNvSpPr/>
          <p:nvPr/>
        </p:nvSpPr>
        <p:spPr>
          <a:xfrm>
            <a:off x="2590800" y="2362200"/>
            <a:ext cx="6019800" cy="1399540"/>
          </a:xfrm>
          <a:prstGeom prst="rect">
            <a:avLst/>
          </a:prstGeom>
          <a:noFill/>
        </p:spPr>
        <p:txBody>
          <a:bodyPr wrap="square" lIns="91440" tIns="45720" rIns="91440" bIns="45720">
            <a:spAutoFit/>
          </a:bodyPr>
          <a:lstStyle/>
          <a:p>
            <a:pPr algn="ctr"/>
            <a:r>
              <a:rPr lang="en-US" sz="8800" b="1" dirty="0">
                <a:ln w="9525">
                  <a:solidFill>
                    <a:schemeClr val="bg1"/>
                  </a:solidFill>
                  <a:prstDash val="solid"/>
                </a:ln>
                <a:solidFill>
                  <a:srgbClr val="FF0000"/>
                </a:solidFill>
                <a:effectLst>
                  <a:outerShdw blurRad="12700" dist="38100" dir="2700000" algn="tl" rotWithShape="0">
                    <a:schemeClr val="bg1">
                      <a:lumMod val="50000"/>
                    </a:schemeClr>
                  </a:outerShdw>
                </a:effectLst>
              </a:rPr>
              <a:t>Thank You</a:t>
            </a:r>
          </a:p>
        </p:txBody>
      </p:sp>
      <p:sp>
        <p:nvSpPr>
          <p:cNvPr id="1048642"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4" name="TextBox 4"/>
          <p:cNvSpPr txBox="1"/>
          <p:nvPr/>
        </p:nvSpPr>
        <p:spPr>
          <a:xfrm>
            <a:off x="228600" y="838200"/>
            <a:ext cx="11201400" cy="6416040"/>
          </a:xfrm>
          <a:prstGeom prst="rect">
            <a:avLst/>
          </a:prstGeom>
          <a:noFill/>
        </p:spPr>
        <p:txBody>
          <a:bodyPr wrap="square" rtlCol="0">
            <a:spAutoFit/>
          </a:bodyPr>
          <a:lstStyle/>
          <a:p>
            <a:r>
              <a:rPr lang="en-US" sz="2000" b="1" dirty="0"/>
              <a:t>Netflix is world's largest online entertainment platform with many entertertainment shows in it that are streaming across the world wide.</a:t>
            </a:r>
            <a:endParaRPr lang="zh-CN" altLang="en-US" dirty="0"/>
          </a:p>
          <a:p>
            <a:endParaRPr lang="zh-CN" altLang="en-US" dirty="0"/>
          </a:p>
          <a:p>
            <a:r>
              <a:rPr lang="en-US" altLang="en-US" sz="2000" b="1" dirty="0"/>
              <a:t>it was founded on august 29 ,1997 in los gatos ,california by Mark and Reed .</a:t>
            </a:r>
            <a:endParaRPr lang="zh-CN" altLang="en-US" dirty="0"/>
          </a:p>
          <a:p>
            <a:endParaRPr lang="zh-CN" altLang="en-US" dirty="0"/>
          </a:p>
          <a:p>
            <a:r>
              <a:rPr lang="en-US" sz="2000" b="1" dirty="0"/>
              <a:t>Netflix had  approximately 223 million paid subscribers worldwide as of the third quarter of 2022 and still its count is increasing to 2.5 million susubscribersfor the next quarter .</a:t>
            </a:r>
            <a:endParaRPr lang="en-IN" sz="2000" b="1" dirty="0"/>
          </a:p>
          <a:p>
            <a:endParaRPr lang="en-IN" sz="2000" b="1" dirty="0"/>
          </a:p>
          <a:p>
            <a:r>
              <a:rPr lang="en-US" sz="2000" b="1" dirty="0"/>
              <a:t>Netflix is available in more than 190 countries with more than 100 million hours of tv shows and movies per day.</a:t>
            </a:r>
            <a:endParaRPr lang="en-IN" sz="2000" b="1" dirty="0"/>
          </a:p>
          <a:p>
            <a:endParaRPr lang="en-IN" sz="2000" b="1" dirty="0"/>
          </a:p>
          <a:p>
            <a:r>
              <a:rPr lang="en-US" sz="2000" b="1" dirty="0"/>
              <a:t>Netflix has many series ,documentaries ,dramatic comedy shows and many feature films online entertaining every age group people around the world .</a:t>
            </a:r>
            <a:endParaRPr lang="en-IN" sz="2000" b="1" dirty="0"/>
          </a:p>
          <a:p>
            <a:endParaRPr lang="en-IN" sz="2000" b="1" dirty="0"/>
          </a:p>
          <a:p>
            <a:r>
              <a:rPr lang="en-US" sz="2000" b="1" dirty="0"/>
              <a:t>In this project i was curious to separate the shows according tomost liked shows by people according to their age and what type of content is liked mostly by particular age group people and visualizations of those with the help of clustering we have sorted thisto analyze and visualized and separated every group people .</a:t>
            </a:r>
            <a:endParaRPr lang="en-IN" sz="2000" b="1" dirty="0"/>
          </a:p>
          <a:p>
            <a:r>
              <a:rPr lang="en-US" sz="2000" b="1" dirty="0"/>
              <a:t>   </a:t>
            </a:r>
            <a:endParaRPr lang="en-IN" sz="2000" b="1" dirty="0"/>
          </a:p>
          <a:p>
            <a:endParaRPr lang="en-IN" sz="2000" b="1" dirty="0"/>
          </a:p>
          <a:p>
            <a:r>
              <a:rPr lang="en-US" sz="2000" b="1" dirty="0"/>
              <a:t> </a:t>
            </a:r>
            <a:endParaRPr lang="en-IN" sz="2000" b="1" dirty="0"/>
          </a:p>
        </p:txBody>
      </p:sp>
      <p:sp>
        <p:nvSpPr>
          <p:cNvPr id="1048605"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pic>
        <p:nvPicPr>
          <p:cNvPr id="2" name="Picture 1"/>
          <p:cNvPicPr>
            <a:picLocks noChangeAspect="1"/>
          </p:cNvPicPr>
          <p:nvPr/>
        </p:nvPicPr>
        <p:blipFill>
          <a:blip r:embed="rId4"/>
          <a:stretch>
            <a:fillRect/>
          </a:stretch>
        </p:blipFill>
        <p:spPr>
          <a:xfrm>
            <a:off x="313254" y="990600"/>
            <a:ext cx="11641001" cy="5562600"/>
          </a:xfrm>
          <a:prstGeom prst="rect">
            <a:avLst/>
          </a:prstGeom>
        </p:spPr>
      </p:pic>
    </p:spTree>
    <p:extLst>
      <p:ext uri="{BB962C8B-B14F-4D97-AF65-F5344CB8AC3E}">
        <p14:creationId xmlns:p14="http://schemas.microsoft.com/office/powerpoint/2010/main" val="4124694712"/>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5"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pic>
        <p:nvPicPr>
          <p:cNvPr id="3" name="Picture 2"/>
          <p:cNvPicPr>
            <a:picLocks noChangeAspect="1"/>
          </p:cNvPicPr>
          <p:nvPr/>
        </p:nvPicPr>
        <p:blipFill rotWithShape="1">
          <a:blip r:embed="rId4"/>
          <a:srcRect l="5625" t="8869" r="41876" b="11092"/>
          <a:stretch/>
        </p:blipFill>
        <p:spPr>
          <a:xfrm>
            <a:off x="762000" y="838200"/>
            <a:ext cx="10210800" cy="5486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57724173"/>
      </p:ext>
    </p:extLst>
  </p:cSld>
  <p:clrMapOvr>
    <a:overrideClrMapping bg1="lt1" tx1="dk1" bg2="lt2" tx2="dk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6" name="object 2"/>
          <p:cNvSpPr txBox="1">
            <a:spLocks noGrp="1"/>
          </p:cNvSpPr>
          <p:nvPr>
            <p:ph type="title"/>
          </p:nvPr>
        </p:nvSpPr>
        <p:spPr>
          <a:xfrm>
            <a:off x="351042" y="214401"/>
            <a:ext cx="5751830" cy="566822"/>
          </a:xfrm>
          <a:prstGeom prst="rect">
            <a:avLst/>
          </a:prstGeom>
        </p:spPr>
        <p:txBody>
          <a:bodyPr vert="horz" wrap="square" lIns="0" tIns="12700" rIns="0" bIns="0" rtlCol="0">
            <a:spAutoFit/>
          </a:bodyPr>
          <a:lstStyle/>
          <a:p>
            <a:pPr marL="12700">
              <a:lnSpc>
                <a:spcPct val="100000"/>
              </a:lnSpc>
              <a:spcBef>
                <a:spcPts val="100"/>
              </a:spcBef>
            </a:pPr>
            <a:r>
              <a:rPr spc="-15" dirty="0">
                <a:solidFill>
                  <a:srgbClr val="0070C0"/>
                </a:solidFill>
              </a:rPr>
              <a:t>PROBLEM</a:t>
            </a:r>
            <a:r>
              <a:rPr spc="-50" dirty="0">
                <a:solidFill>
                  <a:srgbClr val="0070C0"/>
                </a:solidFill>
              </a:rPr>
              <a:t> </a:t>
            </a:r>
            <a:r>
              <a:rPr spc="-55" dirty="0">
                <a:solidFill>
                  <a:srgbClr val="0070C0"/>
                </a:solidFill>
              </a:rPr>
              <a:t>STATEMENT</a:t>
            </a:r>
          </a:p>
        </p:txBody>
      </p:sp>
      <p:sp>
        <p:nvSpPr>
          <p:cNvPr id="1048607"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08" name="TextBox 1048607"/>
          <p:cNvSpPr txBox="1"/>
          <p:nvPr/>
        </p:nvSpPr>
        <p:spPr>
          <a:xfrm>
            <a:off x="313541" y="1332535"/>
            <a:ext cx="11503536" cy="3108543"/>
          </a:xfrm>
          <a:prstGeom prst="rect">
            <a:avLst/>
          </a:prstGeom>
        </p:spPr>
        <p:txBody>
          <a:bodyPr wrap="square" rtlCol="0">
            <a:spAutoFit/>
          </a:bodyPr>
          <a:lstStyle/>
          <a:p>
            <a:r>
              <a:rPr lang="en-US" sz="2800" dirty="0">
                <a:solidFill>
                  <a:srgbClr val="000000"/>
                </a:solidFill>
              </a:rPr>
              <a:t>1.Exploratory Data Analysis </a:t>
            </a:r>
            <a:endParaRPr lang="en-IN" sz="2800" dirty="0">
              <a:solidFill>
                <a:srgbClr val="000000"/>
              </a:solidFill>
            </a:endParaRPr>
          </a:p>
          <a:p>
            <a:endParaRPr lang="en-IN" sz="2800" dirty="0">
              <a:solidFill>
                <a:srgbClr val="000000"/>
              </a:solidFill>
            </a:endParaRPr>
          </a:p>
          <a:p>
            <a:r>
              <a:rPr lang="en-US" sz="2800" dirty="0">
                <a:solidFill>
                  <a:srgbClr val="000000"/>
                </a:solidFill>
              </a:rPr>
              <a:t>2.Understanding what type of content is </a:t>
            </a:r>
            <a:r>
              <a:rPr lang="en-US" sz="2800" dirty="0" smtClean="0">
                <a:solidFill>
                  <a:srgbClr val="000000"/>
                </a:solidFill>
              </a:rPr>
              <a:t>available in </a:t>
            </a:r>
            <a:r>
              <a:rPr lang="en-US" sz="2800" dirty="0">
                <a:solidFill>
                  <a:srgbClr val="000000"/>
                </a:solidFill>
              </a:rPr>
              <a:t>different countries </a:t>
            </a:r>
            <a:endParaRPr lang="en-IN" sz="2800" dirty="0">
              <a:solidFill>
                <a:srgbClr val="000000"/>
              </a:solidFill>
            </a:endParaRPr>
          </a:p>
          <a:p>
            <a:endParaRPr lang="en-IN" sz="2800" dirty="0">
              <a:solidFill>
                <a:srgbClr val="000000"/>
              </a:solidFill>
            </a:endParaRPr>
          </a:p>
          <a:p>
            <a:r>
              <a:rPr lang="en-US" sz="2800" dirty="0">
                <a:solidFill>
                  <a:srgbClr val="000000"/>
                </a:solidFill>
              </a:rPr>
              <a:t>3.Is Netflix has increasingly focusing on </a:t>
            </a:r>
            <a:r>
              <a:rPr lang="en-US" sz="2800" dirty="0" err="1">
                <a:solidFill>
                  <a:srgbClr val="000000"/>
                </a:solidFill>
              </a:rPr>
              <a:t>Tv</a:t>
            </a:r>
            <a:r>
              <a:rPr lang="en-US" sz="2800" dirty="0">
                <a:solidFill>
                  <a:srgbClr val="000000"/>
                </a:solidFill>
              </a:rPr>
              <a:t> rather than movies in recent years</a:t>
            </a:r>
            <a:endParaRPr lang="en-IN" sz="2800" dirty="0">
              <a:solidFill>
                <a:srgbClr val="000000"/>
              </a:solidFill>
            </a:endParaRPr>
          </a:p>
          <a:p>
            <a:r>
              <a:rPr lang="en-US" sz="2800" dirty="0">
                <a:solidFill>
                  <a:srgbClr val="000000"/>
                </a:solidFill>
              </a:rPr>
              <a:t> </a:t>
            </a:r>
            <a:endParaRPr lang="en-IN" sz="2800" dirty="0">
              <a:solidFill>
                <a:srgbClr val="000000"/>
              </a:solidFill>
            </a:endParaRPr>
          </a:p>
          <a:p>
            <a:r>
              <a:rPr lang="en-US" sz="2800" dirty="0">
                <a:solidFill>
                  <a:srgbClr val="000000"/>
                </a:solidFill>
              </a:rPr>
              <a:t>4.Clustering similar content by matching text -based features     </a:t>
            </a:r>
            <a:endParaRPr lang="en-IN" sz="2800" dirty="0">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574" y="4038600"/>
            <a:ext cx="5873780" cy="241616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48607" name="object 4"/>
          <p:cNvSpPr/>
          <p:nvPr/>
        </p:nvSpPr>
        <p:spPr>
          <a:xfrm>
            <a:off x="11268456" y="103631"/>
            <a:ext cx="685800" cy="630936"/>
          </a:xfrm>
          <a:prstGeom prst="rect">
            <a:avLst/>
          </a:prstGeom>
          <a:blipFill>
            <a:blip r:embed="rId3" cstate="print"/>
            <a:stretch>
              <a:fillRect/>
            </a:stretch>
          </a:blipFill>
        </p:spPr>
        <p:txBody>
          <a:bodyPr wrap="square" lIns="0" tIns="0" rIns="0" bIns="0" rtlCol="0"/>
          <a:lstStyle/>
          <a:p>
            <a:endParaRPr/>
          </a:p>
        </p:txBody>
      </p:sp>
      <p:sp>
        <p:nvSpPr>
          <p:cNvPr id="1048606" name="object 2"/>
          <p:cNvSpPr txBox="1">
            <a:spLocks noGrp="1"/>
          </p:cNvSpPr>
          <p:nvPr>
            <p:ph type="title"/>
          </p:nvPr>
        </p:nvSpPr>
        <p:spPr>
          <a:xfrm>
            <a:off x="685800" y="1981200"/>
            <a:ext cx="9601200" cy="751488"/>
          </a:xfrm>
          <a:prstGeom prst="rect">
            <a:avLst/>
          </a:prstGeom>
        </p:spPr>
        <p:txBody>
          <a:bodyPr vert="horz" wrap="square" lIns="0" tIns="12700" rIns="0" bIns="0" rtlCol="0">
            <a:spAutoFit/>
          </a:bodyPr>
          <a:lstStyle/>
          <a:p>
            <a:r>
              <a:rPr lang="en-US" sz="4800" dirty="0">
                <a:solidFill>
                  <a:schemeClr val="tx2"/>
                </a:solidFill>
              </a:rPr>
              <a:t>1.Exploratory Data Analysis </a:t>
            </a:r>
            <a:endParaRPr lang="en-IN" sz="4800" dirty="0">
              <a:solidFill>
                <a:schemeClr val="tx2"/>
              </a:solidFill>
            </a:endParaRPr>
          </a:p>
        </p:txBody>
      </p:sp>
    </p:spTree>
    <p:extLst>
      <p:ext uri="{BB962C8B-B14F-4D97-AF65-F5344CB8AC3E}">
        <p14:creationId xmlns:p14="http://schemas.microsoft.com/office/powerpoint/2010/main" val="1029945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0"/>
                <a:lumOff val="100000"/>
              </a:schemeClr>
            </a:gs>
            <a:gs pos="29000">
              <a:schemeClr val="accent2">
                <a:lumMod val="0"/>
                <a:lumOff val="100000"/>
              </a:schemeClr>
            </a:gs>
            <a:gs pos="100000">
              <a:schemeClr val="accent2">
                <a:lumMod val="100000"/>
              </a:schemeClr>
            </a:gs>
          </a:gsLst>
          <a:path path="circle">
            <a:fillToRect l="50000" t="-80000" r="50000" b="180000"/>
          </a:path>
          <a:tileRect/>
        </a:gradFill>
        <a:effectLst/>
      </p:bgPr>
    </p:bg>
    <p:spTree>
      <p:nvGrpSpPr>
        <p:cNvPr id="1" name=""/>
        <p:cNvGrpSpPr/>
        <p:nvPr/>
      </p:nvGrpSpPr>
      <p:grpSpPr>
        <a:xfrm>
          <a:off x="0" y="0"/>
          <a:ext cx="0" cy="0"/>
          <a:chOff x="0" y="0"/>
          <a:chExt cx="0" cy="0"/>
        </a:xfrm>
      </p:grpSpPr>
      <p:sp>
        <p:nvSpPr>
          <p:cNvPr id="1048607" name="object 4"/>
          <p:cNvSpPr/>
          <p:nvPr/>
        </p:nvSpPr>
        <p:spPr>
          <a:xfrm>
            <a:off x="11268456" y="103631"/>
            <a:ext cx="685800" cy="630936"/>
          </a:xfrm>
          <a:prstGeom prst="rect">
            <a:avLst/>
          </a:prstGeom>
          <a:blipFill>
            <a:blip r:embed="rId2" cstate="print"/>
            <a:stretch>
              <a:fillRect/>
            </a:stretch>
          </a:blipFill>
        </p:spPr>
        <p:txBody>
          <a:bodyPr wrap="square" lIns="0" tIns="0" rIns="0" bIns="0" rtlCol="0"/>
          <a:lstStyle/>
          <a:p>
            <a:endParaRPr/>
          </a:p>
        </p:txBody>
      </p:sp>
      <p:sp>
        <p:nvSpPr>
          <p:cNvPr id="1048606" name="object 2"/>
          <p:cNvSpPr txBox="1">
            <a:spLocks noGrp="1"/>
          </p:cNvSpPr>
          <p:nvPr>
            <p:ph type="title"/>
          </p:nvPr>
        </p:nvSpPr>
        <p:spPr>
          <a:xfrm>
            <a:off x="304800" y="419099"/>
            <a:ext cx="9601200" cy="751488"/>
          </a:xfrm>
          <a:prstGeom prst="rect">
            <a:avLst/>
          </a:prstGeom>
        </p:spPr>
        <p:txBody>
          <a:bodyPr vert="horz" wrap="square" lIns="0" tIns="12700" rIns="0" bIns="0" rtlCol="0">
            <a:spAutoFit/>
          </a:bodyPr>
          <a:lstStyle/>
          <a:p>
            <a:r>
              <a:rPr lang="en-US" sz="4800" b="1" dirty="0"/>
              <a:t>Attribute Information</a:t>
            </a:r>
            <a:endParaRPr lang="en-US" sz="4800" dirty="0"/>
          </a:p>
        </p:txBody>
      </p:sp>
      <p:sp>
        <p:nvSpPr>
          <p:cNvPr id="3" name="Rectangle 2"/>
          <p:cNvSpPr/>
          <p:nvPr/>
        </p:nvSpPr>
        <p:spPr>
          <a:xfrm>
            <a:off x="533400" y="1371600"/>
            <a:ext cx="8458200" cy="5293757"/>
          </a:xfrm>
          <a:prstGeom prst="rect">
            <a:avLst/>
          </a:prstGeom>
        </p:spPr>
        <p:txBody>
          <a:bodyPr wrap="square">
            <a:spAutoFit/>
          </a:bodyPr>
          <a:lstStyle/>
          <a:p>
            <a:pPr marL="342900" indent="-342900">
              <a:buFont typeface="+mj-lt"/>
              <a:buAutoNum type="arabicPeriod"/>
            </a:pPr>
            <a:r>
              <a:rPr lang="en-US" sz="2600" b="1" dirty="0" err="1"/>
              <a:t>show_id</a:t>
            </a:r>
            <a:r>
              <a:rPr lang="en-US" sz="2600" b="1" dirty="0"/>
              <a:t> : Unique ID for every Movie / </a:t>
            </a:r>
            <a:r>
              <a:rPr lang="en-US" sz="2600" b="1" dirty="0" err="1"/>
              <a:t>Tv</a:t>
            </a:r>
            <a:r>
              <a:rPr lang="en-US" sz="2600" b="1" dirty="0"/>
              <a:t> Show</a:t>
            </a:r>
          </a:p>
          <a:p>
            <a:pPr marL="342900" indent="-342900">
              <a:buFont typeface="+mj-lt"/>
              <a:buAutoNum type="arabicPeriod"/>
            </a:pPr>
            <a:r>
              <a:rPr lang="en-US" sz="2600" b="1" dirty="0" smtClean="0"/>
              <a:t>type </a:t>
            </a:r>
            <a:r>
              <a:rPr lang="en-US" sz="2600" b="1" dirty="0"/>
              <a:t>: Identifier - A Movie or TV Show</a:t>
            </a:r>
          </a:p>
          <a:p>
            <a:pPr marL="342900" indent="-342900">
              <a:buFont typeface="+mj-lt"/>
              <a:buAutoNum type="arabicPeriod"/>
            </a:pPr>
            <a:r>
              <a:rPr lang="en-US" sz="2600" b="1" dirty="0" smtClean="0"/>
              <a:t>title </a:t>
            </a:r>
            <a:r>
              <a:rPr lang="en-US" sz="2600" b="1" dirty="0"/>
              <a:t>: Title of the Movie / </a:t>
            </a:r>
            <a:r>
              <a:rPr lang="en-US" sz="2600" b="1" dirty="0" err="1"/>
              <a:t>Tv</a:t>
            </a:r>
            <a:r>
              <a:rPr lang="en-US" sz="2600" b="1" dirty="0"/>
              <a:t> Show</a:t>
            </a:r>
          </a:p>
          <a:p>
            <a:pPr marL="342900" indent="-342900">
              <a:buFont typeface="+mj-lt"/>
              <a:buAutoNum type="arabicPeriod"/>
            </a:pPr>
            <a:r>
              <a:rPr lang="en-US" sz="2600" b="1" dirty="0" smtClean="0"/>
              <a:t>director </a:t>
            </a:r>
            <a:r>
              <a:rPr lang="en-US" sz="2600" b="1" dirty="0"/>
              <a:t>: Director of the Movie</a:t>
            </a:r>
          </a:p>
          <a:p>
            <a:pPr marL="342900" indent="-342900">
              <a:buFont typeface="+mj-lt"/>
              <a:buAutoNum type="arabicPeriod"/>
            </a:pPr>
            <a:r>
              <a:rPr lang="en-US" sz="2600" b="1" dirty="0" smtClean="0"/>
              <a:t>cast </a:t>
            </a:r>
            <a:r>
              <a:rPr lang="en-US" sz="2600" b="1" dirty="0"/>
              <a:t>: Actors involved in the movie / show</a:t>
            </a:r>
          </a:p>
          <a:p>
            <a:pPr marL="342900" indent="-342900">
              <a:buFont typeface="+mj-lt"/>
              <a:buAutoNum type="arabicPeriod"/>
            </a:pPr>
            <a:r>
              <a:rPr lang="en-US" sz="2600" b="1" dirty="0" smtClean="0"/>
              <a:t>country </a:t>
            </a:r>
            <a:r>
              <a:rPr lang="en-US" sz="2600" b="1" dirty="0"/>
              <a:t>: Country where the movie / show was produced</a:t>
            </a:r>
          </a:p>
          <a:p>
            <a:pPr marL="342900" indent="-342900">
              <a:buFont typeface="+mj-lt"/>
              <a:buAutoNum type="arabicPeriod"/>
            </a:pPr>
            <a:r>
              <a:rPr lang="en-US" sz="2600" b="1" dirty="0" err="1" smtClean="0"/>
              <a:t>date_added</a:t>
            </a:r>
            <a:r>
              <a:rPr lang="en-US" sz="2600" b="1" dirty="0" smtClean="0"/>
              <a:t> </a:t>
            </a:r>
            <a:r>
              <a:rPr lang="en-US" sz="2600" b="1" dirty="0"/>
              <a:t>: Date it was added on Netflix</a:t>
            </a:r>
          </a:p>
          <a:p>
            <a:pPr marL="342900" indent="-342900">
              <a:buFont typeface="+mj-lt"/>
              <a:buAutoNum type="arabicPeriod"/>
            </a:pPr>
            <a:r>
              <a:rPr lang="en-US" sz="2600" b="1" dirty="0" err="1" smtClean="0"/>
              <a:t>release_year</a:t>
            </a:r>
            <a:r>
              <a:rPr lang="en-US" sz="2600" b="1" dirty="0" smtClean="0"/>
              <a:t> </a:t>
            </a:r>
            <a:r>
              <a:rPr lang="en-US" sz="2600" b="1" dirty="0"/>
              <a:t>: Actual </a:t>
            </a:r>
            <a:r>
              <a:rPr lang="en-US" sz="2600" b="1" dirty="0" err="1"/>
              <a:t>Releaseyear</a:t>
            </a:r>
            <a:r>
              <a:rPr lang="en-US" sz="2600" b="1" dirty="0"/>
              <a:t> of the movie / show</a:t>
            </a:r>
          </a:p>
          <a:p>
            <a:pPr marL="342900" indent="-342900">
              <a:buFont typeface="+mj-lt"/>
              <a:buAutoNum type="arabicPeriod"/>
            </a:pPr>
            <a:r>
              <a:rPr lang="en-US" sz="2600" b="1" dirty="0" smtClean="0"/>
              <a:t>rating </a:t>
            </a:r>
            <a:r>
              <a:rPr lang="en-US" sz="2600" b="1" dirty="0"/>
              <a:t>: TV Rating of the movie / show</a:t>
            </a:r>
          </a:p>
          <a:p>
            <a:pPr marL="342900" indent="-342900">
              <a:buFont typeface="+mj-lt"/>
              <a:buAutoNum type="arabicPeriod"/>
            </a:pPr>
            <a:r>
              <a:rPr lang="en-US" sz="2600" b="1" dirty="0" smtClean="0"/>
              <a:t>duration </a:t>
            </a:r>
            <a:r>
              <a:rPr lang="en-US" sz="2600" b="1" dirty="0"/>
              <a:t>: Total Duration - in minutes or number of seasons</a:t>
            </a:r>
          </a:p>
          <a:p>
            <a:pPr marL="342900" indent="-342900">
              <a:buFont typeface="+mj-lt"/>
              <a:buAutoNum type="arabicPeriod"/>
            </a:pPr>
            <a:r>
              <a:rPr lang="en-US" sz="2600" b="1" dirty="0" err="1" smtClean="0"/>
              <a:t>listed_in</a:t>
            </a:r>
            <a:r>
              <a:rPr lang="en-US" sz="2600" b="1" dirty="0" smtClean="0"/>
              <a:t> </a:t>
            </a:r>
            <a:r>
              <a:rPr lang="en-US" sz="2600" b="1" dirty="0"/>
              <a:t>: </a:t>
            </a:r>
            <a:r>
              <a:rPr lang="en-US" sz="2600" b="1" dirty="0" err="1"/>
              <a:t>Genere</a:t>
            </a:r>
            <a:endParaRPr lang="en-US" sz="2600" b="1" dirty="0"/>
          </a:p>
          <a:p>
            <a:pPr marL="342900" indent="-342900">
              <a:buFont typeface="+mj-lt"/>
              <a:buAutoNum type="arabicPeriod"/>
            </a:pPr>
            <a:r>
              <a:rPr lang="en-US" sz="2600" b="1" dirty="0" smtClean="0"/>
              <a:t>description</a:t>
            </a:r>
            <a:r>
              <a:rPr lang="en-US" sz="2600" b="1" dirty="0"/>
              <a:t>: The Summary description</a:t>
            </a:r>
          </a:p>
        </p:txBody>
      </p:sp>
    </p:spTree>
    <p:extLst>
      <p:ext uri="{BB962C8B-B14F-4D97-AF65-F5344CB8AC3E}">
        <p14:creationId xmlns:p14="http://schemas.microsoft.com/office/powerpoint/2010/main" val="335467247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248</TotalTime>
  <Words>1609</Words>
  <Application>Microsoft Office PowerPoint</Application>
  <PresentationFormat>Widescreen</PresentationFormat>
  <Paragraphs>233</Paragraphs>
  <Slides>33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Arial Unicode MS</vt:lpstr>
      <vt:lpstr>宋体</vt:lpstr>
      <vt:lpstr>Arial</vt:lpstr>
      <vt:lpstr>Arial Black</vt:lpstr>
      <vt:lpstr>Calibri</vt:lpstr>
      <vt:lpstr>Wingdings</vt:lpstr>
      <vt:lpstr>Office Theme</vt:lpstr>
      <vt:lpstr>CAPSTONE PROJECT</vt:lpstr>
      <vt:lpstr>TEAMMATES</vt:lpstr>
      <vt:lpstr>Netflix movies and TV shows Clustering </vt:lpstr>
      <vt:lpstr>PowerPoint Presentation</vt:lpstr>
      <vt:lpstr>PowerPoint Presentation</vt:lpstr>
      <vt:lpstr>PowerPoint Presentation</vt:lpstr>
      <vt:lpstr>PROBLEM STATEMENT</vt:lpstr>
      <vt:lpstr>1.Exploratory Data Analysis </vt:lpstr>
      <vt:lpstr>Attribute Information</vt:lpstr>
      <vt:lpstr>Percentage of Null values </vt:lpstr>
      <vt:lpstr>1.Type of content watched  on Netflix </vt:lpstr>
      <vt:lpstr>2.Content added over years </vt:lpstr>
      <vt:lpstr>3.Top 5 Genres for Movies/Shows on Netflix</vt:lpstr>
      <vt:lpstr>4.Top 5 countries that produce most of the content   </vt:lpstr>
      <vt:lpstr>5.Most content released </vt:lpstr>
      <vt:lpstr>6.Actors with most content on platform  </vt:lpstr>
      <vt:lpstr>7.Top 10 countries and the content they provide  </vt:lpstr>
      <vt:lpstr>8.Length distribution of movies </vt:lpstr>
      <vt:lpstr>9.Country vs type </vt:lpstr>
      <vt:lpstr>10.Summary of Content by Rating</vt:lpstr>
      <vt:lpstr>10.create a wordcloud to see which words appear the most in the titles for movies and tv shows</vt:lpstr>
      <vt:lpstr>10.create a wordcloud to see which words appear the most in the titles for movies and tv shows</vt:lpstr>
      <vt:lpstr>Is Netflix has increasingly focusing on TV rather than movies in recent years.?</vt:lpstr>
      <vt:lpstr>Clustering</vt:lpstr>
      <vt:lpstr>PowerPoint Presentation</vt:lpstr>
      <vt:lpstr>2.Elbow Method(KMeans)</vt:lpstr>
      <vt:lpstr>PowerPoint Presentation</vt:lpstr>
      <vt:lpstr>3.DBSCAN  </vt:lpstr>
      <vt:lpstr>HIERARCHICAL CLUSTERING </vt:lpstr>
      <vt:lpstr>4.Agglomerative Clustering:</vt:lpstr>
      <vt:lpstr>RECOMMENDATION SYSTEM</vt:lpstr>
      <vt:lpstr>Conclusion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dc:title>
  <dc:creator>sumit yadav</dc:creator>
  <cp:lastModifiedBy>My-laptop</cp:lastModifiedBy>
  <cp:revision>48</cp:revision>
  <dcterms:created xsi:type="dcterms:W3CDTF">2022-08-16T13:41:52Z</dcterms:created>
  <dcterms:modified xsi:type="dcterms:W3CDTF">2022-11-11T16:55:10Z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2022-04-19T00:00:00Z</vt:filetime>
  </property>
  <property fmtid="{D5CDD505-2E9C-101B-9397-08002B2CF9AE}" pid="3" name="Creator">
    <vt:lpwstr>Microsoft® PowerPoint® 2019</vt:lpwstr>
  </property>
  <property fmtid="{D5CDD505-2E9C-101B-9397-08002B2CF9AE}" pid="4" name="LastSaved">
    <vt:filetime>2022-08-25T00:00:00Z</vt:filetime>
  </property>
  <property fmtid="{D5CDD505-2E9C-101B-9397-08002B2CF9AE}" pid="5" name="ICV">
    <vt:lpwstr>6b3c11bc6fd94880b17e2516f4436246</vt:lpwstr>
  </property>
</Properties>
</file>